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6"/>
  </p:notesMasterIdLst>
  <p:handoutMasterIdLst>
    <p:handoutMasterId r:id="rId27"/>
  </p:handoutMasterIdLst>
  <p:sldIdLst>
    <p:sldId id="1519" r:id="rId2"/>
    <p:sldId id="1512" r:id="rId3"/>
    <p:sldId id="1513" r:id="rId4"/>
    <p:sldId id="1514" r:id="rId5"/>
    <p:sldId id="1515" r:id="rId6"/>
    <p:sldId id="1516" r:id="rId7"/>
    <p:sldId id="1517" r:id="rId8"/>
    <p:sldId id="1520" r:id="rId9"/>
    <p:sldId id="1485" r:id="rId10"/>
    <p:sldId id="1401" r:id="rId11"/>
    <p:sldId id="1402" r:id="rId12"/>
    <p:sldId id="1404" r:id="rId13"/>
    <p:sldId id="1405" r:id="rId14"/>
    <p:sldId id="1407" r:id="rId15"/>
    <p:sldId id="1408" r:id="rId16"/>
    <p:sldId id="1409" r:id="rId17"/>
    <p:sldId id="1410" r:id="rId18"/>
    <p:sldId id="1412" r:id="rId19"/>
    <p:sldId id="1413" r:id="rId20"/>
    <p:sldId id="1415" r:id="rId21"/>
    <p:sldId id="1498" r:id="rId22"/>
    <p:sldId id="1506" r:id="rId23"/>
    <p:sldId id="1500" r:id="rId24"/>
    <p:sldId id="1522" r:id="rId25"/>
  </p:sldIdLst>
  <p:sldSz cx="9144000" cy="6858000" type="screen4x3"/>
  <p:notesSz cx="7104063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Lucida San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0000"/>
    <a:srgbClr val="CC3300"/>
    <a:srgbClr val="33CC33"/>
    <a:srgbClr val="00A000"/>
    <a:srgbClr val="FF3300"/>
    <a:srgbClr val="777777"/>
    <a:srgbClr val="F4F3EB"/>
    <a:srgbClr val="F0EEEB"/>
    <a:srgbClr val="A40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Stile medio 1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0" autoAdjust="0"/>
    <p:restoredTop sz="94588" autoAdjust="0"/>
  </p:normalViewPr>
  <p:slideViewPr>
    <p:cSldViewPr>
      <p:cViewPr varScale="1">
        <p:scale>
          <a:sx n="63" d="100"/>
          <a:sy n="63" d="100"/>
        </p:scale>
        <p:origin x="415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288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17538"/>
    </p:cViewPr>
  </p:sorterViewPr>
  <p:notesViewPr>
    <p:cSldViewPr>
      <p:cViewPr varScale="1">
        <p:scale>
          <a:sx n="77" d="100"/>
          <a:sy n="77" d="100"/>
        </p:scale>
        <p:origin x="-3258" y="-84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3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t" anchorCtr="0" compatLnSpc="1">
            <a:prstTxWarp prst="textNoShape">
              <a:avLst/>
            </a:prstTxWarp>
          </a:bodyPr>
          <a:lstStyle>
            <a:lvl1pPr defTabSz="99036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Prof. Paolo Ferragina, Algoritmi per "Information Retrieval"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5426" y="3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t" anchorCtr="0" compatLnSpc="1">
            <a:prstTxWarp prst="textNoShape">
              <a:avLst/>
            </a:prstTxWarp>
          </a:bodyPr>
          <a:lstStyle>
            <a:lvl1pPr algn="r" defTabSz="99036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723439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b" anchorCtr="0" compatLnSpc="1">
            <a:prstTxWarp prst="textNoShape">
              <a:avLst/>
            </a:prstTxWarp>
          </a:bodyPr>
          <a:lstStyle>
            <a:lvl1pPr defTabSz="99036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5426" y="9723439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b" anchorCtr="0" compatLnSpc="1">
            <a:prstTxWarp prst="textNoShape">
              <a:avLst/>
            </a:prstTxWarp>
          </a:bodyPr>
          <a:lstStyle>
            <a:lvl1pPr algn="r" defTabSz="99036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D52ABCA2-6003-4441-9F8E-5D7FDCAEDF5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33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65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785" y="4860925"/>
            <a:ext cx="5210493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723439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b" anchorCtr="0" compatLnSpc="1">
            <a:prstTxWarp prst="textNoShape">
              <a:avLst/>
            </a:prstTxWarp>
          </a:bodyPr>
          <a:lstStyle>
            <a:lvl1pPr defTabSz="9903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426" y="9723439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5" tIns="49512" rIns="99025" bIns="49512" numCol="1" anchor="b" anchorCtr="0" compatLnSpc="1">
            <a:prstTxWarp prst="textNoShape">
              <a:avLst/>
            </a:prstTxWarp>
          </a:bodyPr>
          <a:lstStyle>
            <a:lvl1pPr algn="r" defTabSz="990363">
              <a:defRPr sz="1200"/>
            </a:lvl1pPr>
          </a:lstStyle>
          <a:p>
            <a:pPr>
              <a:defRPr/>
            </a:pPr>
            <a:fld id="{0684B6CF-207A-4320-97B8-8300FFC57FE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  <p:sp>
        <p:nvSpPr>
          <p:cNvPr id="8" name="Segnaposto intestazione 7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078639" cy="51117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r>
              <a:rPr lang="it-IT" dirty="0" smtClean="0"/>
              <a:t>Prof. Paolo Ferragina, </a:t>
            </a:r>
            <a:r>
              <a:rPr lang="it-IT" dirty="0" err="1" smtClean="0"/>
              <a:t>Univ</a:t>
            </a:r>
            <a:r>
              <a:rPr lang="it-IT" dirty="0" smtClean="0"/>
              <a:t>. Pisa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280633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753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0954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3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102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68350"/>
            <a:ext cx="5114925" cy="3836988"/>
          </a:xfrm>
          <a:ln/>
        </p:spPr>
      </p:sp>
      <p:sp>
        <p:nvSpPr>
          <p:cNvPr id="1027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442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121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102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1029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9592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41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103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212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753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538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849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7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974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6245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897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76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976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8070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945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7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4925" cy="3835400"/>
          </a:xfrm>
          <a:ln/>
        </p:spPr>
      </p:sp>
      <p:sp>
        <p:nvSpPr>
          <p:cNvPr id="978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785" y="4860925"/>
            <a:ext cx="5210493" cy="4603750"/>
          </a:xfrm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3828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993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8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4925" cy="3835400"/>
          </a:xfrm>
          <a:ln/>
        </p:spPr>
      </p:sp>
      <p:sp>
        <p:nvSpPr>
          <p:cNvPr id="98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092" y="4860925"/>
            <a:ext cx="5683886" cy="4603750"/>
          </a:xfrm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1002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089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8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4925" cy="3835400"/>
          </a:xfrm>
          <a:ln/>
        </p:spPr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785" y="4860925"/>
            <a:ext cx="5210493" cy="4603750"/>
          </a:xfrm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3697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137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8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4925" cy="3835400"/>
          </a:xfrm>
          <a:ln/>
        </p:spPr>
      </p:sp>
      <p:sp>
        <p:nvSpPr>
          <p:cNvPr id="98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785" y="4860925"/>
            <a:ext cx="5210493" cy="4603750"/>
          </a:xfrm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334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37D31C-1739-4078-8BD6-697960B91F77}" type="slidenum">
              <a:rPr lang="it-IT" altLang="en-US"/>
              <a:pPr/>
              <a:t>2</a:t>
            </a:fld>
            <a:endParaRPr lang="it-IT" alt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7525"/>
          </a:xfrm>
        </p:spPr>
        <p:txBody>
          <a:bodyPr/>
          <a:lstStyle/>
          <a:p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9283010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233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9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4925" cy="3835400"/>
          </a:xfrm>
          <a:ln/>
        </p:spPr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785" y="4860925"/>
            <a:ext cx="5210493" cy="4603750"/>
          </a:xfrm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6533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753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0441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137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8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4925" cy="3835400"/>
          </a:xfrm>
          <a:ln/>
        </p:spPr>
      </p:sp>
      <p:sp>
        <p:nvSpPr>
          <p:cNvPr id="98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785" y="4860925"/>
            <a:ext cx="5210493" cy="4603750"/>
          </a:xfrm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4240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82BDB4-13F5-48C3-8E30-DFCD2CECCCCD}" type="slidenum">
              <a:rPr lang="it-IT" altLang="en-US"/>
              <a:pPr/>
              <a:t>23</a:t>
            </a:fld>
            <a:endParaRPr lang="it-IT" alt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868461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Prof. Paolo Ferragina, Algoritmi per "Information Retrieval"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684B6CF-207A-4320-97B8-8300FFC57FE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80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E32507-51CF-4F2D-BB26-08E5DDED0351}" type="slidenum">
              <a:rPr lang="it-IT" altLang="en-US"/>
              <a:pPr/>
              <a:t>3</a:t>
            </a:fld>
            <a:endParaRPr lang="it-IT" altLang="en-US"/>
          </a:p>
        </p:txBody>
      </p:sp>
      <p:sp>
        <p:nvSpPr>
          <p:cNvPr id="1050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7525"/>
          </a:xfrm>
        </p:spPr>
        <p:txBody>
          <a:bodyPr/>
          <a:lstStyle/>
          <a:p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513315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E71A61-2474-437E-8263-57089D647B89}" type="slidenum">
              <a:rPr lang="it-IT" altLang="en-US"/>
              <a:pPr/>
              <a:t>4</a:t>
            </a:fld>
            <a:endParaRPr lang="it-IT" altLang="en-US"/>
          </a:p>
        </p:txBody>
      </p:sp>
      <p:sp>
        <p:nvSpPr>
          <p:cNvPr id="105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7525"/>
          </a:xfrm>
        </p:spPr>
        <p:txBody>
          <a:bodyPr/>
          <a:lstStyle/>
          <a:p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401476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298BAA-D0BE-4747-A7FF-69B052FAD7C0}" type="slidenum">
              <a:rPr lang="it-IT" altLang="en-US"/>
              <a:pPr/>
              <a:t>5</a:t>
            </a:fld>
            <a:endParaRPr lang="it-IT" alt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7525"/>
          </a:xfrm>
        </p:spPr>
        <p:txBody>
          <a:bodyPr/>
          <a:lstStyle/>
          <a:p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675492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9E163C-C436-4FA9-B19C-ADBDF87643C9}" type="slidenum">
              <a:rPr lang="it-IT" altLang="en-US"/>
              <a:pPr/>
              <a:t>6</a:t>
            </a:fld>
            <a:endParaRPr lang="it-IT" altLang="en-US"/>
          </a:p>
        </p:txBody>
      </p:sp>
      <p:sp>
        <p:nvSpPr>
          <p:cNvPr id="105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7525"/>
          </a:xfrm>
        </p:spPr>
        <p:txBody>
          <a:bodyPr/>
          <a:lstStyle/>
          <a:p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081806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71B06-7481-4C7C-8136-E0244941E275}" type="slidenum">
              <a:rPr lang="it-IT" altLang="en-US"/>
              <a:pPr/>
              <a:t>7</a:t>
            </a:fld>
            <a:endParaRPr lang="it-IT" altLang="en-US"/>
          </a:p>
        </p:txBody>
      </p:sp>
      <p:sp>
        <p:nvSpPr>
          <p:cNvPr id="118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1185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2388" y="3228975"/>
            <a:ext cx="7283450" cy="3059113"/>
          </a:xfrm>
        </p:spPr>
        <p:txBody>
          <a:bodyPr/>
          <a:lstStyle/>
          <a:p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000082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233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9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4925" cy="3835400"/>
          </a:xfrm>
          <a:ln/>
        </p:spPr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785" y="4860925"/>
            <a:ext cx="5210493" cy="4603750"/>
          </a:xfrm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172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753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" y="3"/>
            <a:ext cx="3078639" cy="5111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Prof. Paolo Ferragina, Algoritmi per "Information Retrieval"</a:t>
            </a:r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151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Fare clic per modificare stile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Fare clic per modificare lo stile del sottotitolo dello schema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69E2352D-1421-4798-A1C2-B77AC718ECA1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BBF1C-12BA-41D5-A972-88B36E1305C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6248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6248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0E150-A1BD-4BAA-8870-99F718FCE65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7526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685800" y="42672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8200" y="4267200"/>
            <a:ext cx="3810000" cy="2362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549FA-2ECB-4CEE-AC04-3D1C27D2E23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685800" y="1752600"/>
            <a:ext cx="7772400" cy="4876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ADD06-9F9F-4A89-A04A-FCE8947EF69A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DE18D-4B99-4A0D-BD23-833633619E0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89735-E4EB-4C8E-9FBA-A4C56D84F84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7E8FD-59C7-4016-9559-51AA152E7FD4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122CA-892D-4355-A22C-633AE1A058C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63FAA-00F1-442D-8C7B-80BC0DB5955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FD45C-6696-4D9E-98E1-DE0D9093FDE4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7AD27-083E-4131-9F30-077C358AE1A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FE9AF-BF6E-40DC-9170-18221D49E66A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stile</a:t>
            </a:r>
          </a:p>
        </p:txBody>
      </p:sp>
      <p:sp>
        <p:nvSpPr>
          <p:cNvPr id="8878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645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D4E97561-AB35-4B93-900A-F718B223415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  <p:sp>
        <p:nvSpPr>
          <p:cNvPr id="64531" name="Rectangle 19"/>
          <p:cNvSpPr>
            <a:spLocks noChangeArrowheads="1"/>
          </p:cNvSpPr>
          <p:nvPr/>
        </p:nvSpPr>
        <p:spPr bwMode="auto">
          <a:xfrm>
            <a:off x="533400" y="1371600"/>
            <a:ext cx="8080375" cy="155575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it-IT" sz="2400">
              <a:solidFill>
                <a:srgbClr val="A50021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  <p:sldLayoutId id="214748366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60000"/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72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Text Indexing</a:t>
            </a:r>
            <a:endParaRPr lang="en-US" sz="5400" dirty="0" smtClean="0"/>
          </a:p>
        </p:txBody>
      </p:sp>
      <p:sp>
        <p:nvSpPr>
          <p:cNvPr id="96973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The Suffix Array</a:t>
            </a:r>
          </a:p>
        </p:txBody>
      </p:sp>
    </p:spTree>
    <p:extLst>
      <p:ext uri="{BB962C8B-B14F-4D97-AF65-F5344CB8AC3E}">
        <p14:creationId xmlns:p14="http://schemas.microsoft.com/office/powerpoint/2010/main" val="225725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Simple compressors: too simple?</a:t>
            </a:r>
            <a:endParaRPr lang="en-US" dirty="0" smtClean="0"/>
          </a:p>
        </p:txBody>
      </p:sp>
      <p:sp>
        <p:nvSpPr>
          <p:cNvPr id="1670148" name="Rectangle 4"/>
          <p:cNvSpPr>
            <a:spLocks noChangeArrowheads="1"/>
          </p:cNvSpPr>
          <p:nvPr/>
        </p:nvSpPr>
        <p:spPr bwMode="auto">
          <a:xfrm>
            <a:off x="323850" y="1857364"/>
            <a:ext cx="82804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rgbClr val="A50021"/>
              </a:buClr>
              <a:buSzPct val="60000"/>
              <a:buFont typeface="Wingdings" pitchFamily="2" charset="2"/>
              <a:buChar char="n"/>
            </a:pPr>
            <a:r>
              <a:rPr lang="it-IT" sz="2600" b="1" dirty="0" err="1">
                <a:solidFill>
                  <a:srgbClr val="A40508"/>
                </a:solidFill>
              </a:rPr>
              <a:t>Move-to-Front</a:t>
            </a:r>
            <a:r>
              <a:rPr lang="it-IT" sz="2600" b="1" dirty="0">
                <a:solidFill>
                  <a:srgbClr val="A40508"/>
                </a:solidFill>
              </a:rPr>
              <a:t>  (MTF)</a:t>
            </a:r>
            <a:r>
              <a:rPr lang="it-IT" sz="2600" dirty="0"/>
              <a:t>: 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SzPct val="55000"/>
              <a:buFont typeface="Wingdings" pitchFamily="2" charset="2"/>
              <a:buChar char="n"/>
            </a:pPr>
            <a:r>
              <a:rPr lang="it-IT" sz="2400" dirty="0"/>
              <a:t>As a </a:t>
            </a:r>
            <a:r>
              <a:rPr lang="it-IT" sz="2400" dirty="0" err="1"/>
              <a:t>freq-sorting</a:t>
            </a:r>
            <a:r>
              <a:rPr lang="it-IT" sz="2400" dirty="0"/>
              <a:t> </a:t>
            </a:r>
            <a:r>
              <a:rPr lang="it-IT" sz="2400" dirty="0" err="1"/>
              <a:t>approximator</a:t>
            </a:r>
            <a:endParaRPr lang="it-IT" sz="2400" dirty="0"/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55000"/>
              <a:buFont typeface="Wingdings" pitchFamily="2" charset="2"/>
              <a:buChar char="n"/>
            </a:pPr>
            <a:r>
              <a:rPr lang="it-IT" sz="2400" dirty="0"/>
              <a:t>As a caching </a:t>
            </a:r>
            <a:r>
              <a:rPr lang="it-IT" sz="2400" dirty="0" err="1"/>
              <a:t>strategy</a:t>
            </a:r>
            <a:endParaRPr lang="it-IT" sz="2400" dirty="0"/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55000"/>
              <a:buFont typeface="Wingdings" pitchFamily="2" charset="2"/>
              <a:buChar char="n"/>
            </a:pPr>
            <a:r>
              <a:rPr lang="it-IT" sz="2400" dirty="0"/>
              <a:t>As a </a:t>
            </a:r>
            <a:r>
              <a:rPr lang="it-IT" sz="2400" dirty="0" err="1"/>
              <a:t>compressor</a:t>
            </a:r>
            <a:endParaRPr lang="it-IT" sz="2400" dirty="0"/>
          </a:p>
        </p:txBody>
      </p:sp>
      <p:sp>
        <p:nvSpPr>
          <p:cNvPr id="1670149" name="Rectangle 5"/>
          <p:cNvSpPr>
            <a:spLocks noChangeArrowheads="1"/>
          </p:cNvSpPr>
          <p:nvPr/>
        </p:nvSpPr>
        <p:spPr bwMode="auto">
          <a:xfrm>
            <a:off x="323850" y="4275152"/>
            <a:ext cx="828040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rgbClr val="A50021"/>
              </a:buClr>
              <a:buSzPct val="60000"/>
              <a:buFont typeface="Wingdings" pitchFamily="2" charset="2"/>
              <a:buChar char="n"/>
            </a:pPr>
            <a:r>
              <a:rPr lang="it-IT" sz="2600" b="1" dirty="0" err="1">
                <a:solidFill>
                  <a:srgbClr val="A40508"/>
                </a:solidFill>
              </a:rPr>
              <a:t>Run-Length-Encoding</a:t>
            </a:r>
            <a:r>
              <a:rPr lang="it-IT" sz="2600" b="1" dirty="0">
                <a:solidFill>
                  <a:srgbClr val="A40508"/>
                </a:solidFill>
              </a:rPr>
              <a:t> (RLE)</a:t>
            </a:r>
            <a:r>
              <a:rPr lang="it-IT" sz="2600" dirty="0"/>
              <a:t>: 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SzPct val="55000"/>
              <a:buFont typeface="Wingdings" pitchFamily="2" charset="2"/>
              <a:buChar char="n"/>
            </a:pPr>
            <a:r>
              <a:rPr lang="it-IT" sz="2400" dirty="0"/>
              <a:t>FAX </a:t>
            </a:r>
            <a:r>
              <a:rPr lang="it-IT" sz="2400" dirty="0" err="1"/>
              <a:t>compression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0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Move to Front Coding</a:t>
            </a:r>
          </a:p>
        </p:txBody>
      </p:sp>
      <p:sp>
        <p:nvSpPr>
          <p:cNvPr id="166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640763" cy="4876800"/>
          </a:xfrm>
        </p:spPr>
        <p:txBody>
          <a:bodyPr/>
          <a:lstStyle/>
          <a:p>
            <a:pPr marL="495300" indent="-495300" eaLnBrk="1" hangingPunct="1">
              <a:buFont typeface="Wingdings" pitchFamily="2" charset="2"/>
              <a:buNone/>
            </a:pPr>
            <a:r>
              <a:rPr lang="en-US" dirty="0" smtClean="0"/>
              <a:t>Transforms a </a:t>
            </a:r>
            <a:r>
              <a:rPr lang="en-US" b="1" dirty="0" smtClean="0">
                <a:solidFill>
                  <a:srgbClr val="A40508"/>
                </a:solidFill>
              </a:rPr>
              <a:t>char</a:t>
            </a:r>
            <a:r>
              <a:rPr lang="en-US" dirty="0" smtClean="0"/>
              <a:t> sequence into an </a:t>
            </a:r>
            <a:r>
              <a:rPr lang="en-US" b="1" dirty="0" smtClean="0">
                <a:solidFill>
                  <a:srgbClr val="A40508"/>
                </a:solidFill>
              </a:rPr>
              <a:t>integer</a:t>
            </a:r>
            <a:r>
              <a:rPr lang="en-US" b="1" dirty="0" smtClean="0"/>
              <a:t> </a:t>
            </a:r>
            <a:r>
              <a:rPr lang="en-US" dirty="0" smtClean="0"/>
              <a:t>sequence, that can then be </a:t>
            </a:r>
            <a:r>
              <a:rPr lang="en-US" i="1" dirty="0" err="1" smtClean="0"/>
              <a:t>var</a:t>
            </a:r>
            <a:r>
              <a:rPr lang="en-US" i="1" dirty="0" smtClean="0"/>
              <a:t>-length coded</a:t>
            </a:r>
          </a:p>
          <a:p>
            <a:pPr marL="495300" indent="-495300" eaLnBrk="1" hangingPunct="1">
              <a:spcBef>
                <a:spcPct val="70000"/>
              </a:spcBef>
            </a:pPr>
            <a:r>
              <a:rPr lang="en-US" sz="2400" dirty="0" smtClean="0"/>
              <a:t>Start with the list of symbols </a:t>
            </a:r>
            <a:r>
              <a:rPr lang="en-US" sz="2400" dirty="0" smtClean="0">
                <a:solidFill>
                  <a:srgbClr val="00A000"/>
                </a:solidFill>
              </a:rPr>
              <a:t>L=[</a:t>
            </a:r>
            <a:r>
              <a:rPr lang="en-US" sz="2400" dirty="0" err="1" smtClean="0">
                <a:solidFill>
                  <a:srgbClr val="00A000"/>
                </a:solidFill>
              </a:rPr>
              <a:t>a,b,c,d</a:t>
            </a:r>
            <a:r>
              <a:rPr lang="en-US" sz="2400" dirty="0" smtClean="0">
                <a:solidFill>
                  <a:srgbClr val="00A000"/>
                </a:solidFill>
              </a:rPr>
              <a:t>,…]</a:t>
            </a:r>
          </a:p>
          <a:p>
            <a:pPr marL="495300" indent="-495300" eaLnBrk="1" hangingPunct="1"/>
            <a:r>
              <a:rPr lang="en-US" sz="2400" dirty="0" smtClean="0"/>
              <a:t>For each input symbol </a:t>
            </a:r>
            <a:r>
              <a:rPr lang="en-US" sz="2400" i="1" dirty="0" smtClean="0"/>
              <a:t>s</a:t>
            </a:r>
            <a:r>
              <a:rPr lang="en-US" sz="2400" dirty="0" smtClean="0"/>
              <a:t> </a:t>
            </a:r>
          </a:p>
          <a:p>
            <a:pPr marL="914400" lvl="1" indent="-457200" eaLnBrk="1" hangingPunct="1">
              <a:buSzPct val="110000"/>
              <a:buFont typeface="Wingdings" pitchFamily="2" charset="2"/>
              <a:buAutoNum type="arabicParenR"/>
            </a:pPr>
            <a:r>
              <a:rPr lang="en-US" sz="2000" dirty="0" smtClean="0"/>
              <a:t>output the position of </a:t>
            </a:r>
            <a:r>
              <a:rPr lang="en-US" sz="2000" i="1" dirty="0" smtClean="0"/>
              <a:t>s</a:t>
            </a:r>
            <a:r>
              <a:rPr lang="en-US" sz="2000" dirty="0" smtClean="0"/>
              <a:t> in L </a:t>
            </a:r>
          </a:p>
          <a:p>
            <a:pPr marL="914400" lvl="1" indent="-457200" eaLnBrk="1" hangingPunct="1">
              <a:buSzPct val="110000"/>
              <a:buFont typeface="Wingdings" pitchFamily="2" charset="2"/>
              <a:buAutoNum type="arabicParenR"/>
            </a:pPr>
            <a:r>
              <a:rPr lang="en-US" sz="2000" dirty="0" smtClean="0"/>
              <a:t>move </a:t>
            </a:r>
            <a:r>
              <a:rPr lang="en-US" sz="2000" i="1" dirty="0" smtClean="0"/>
              <a:t>s</a:t>
            </a:r>
            <a:r>
              <a:rPr lang="en-US" sz="2000" dirty="0" smtClean="0"/>
              <a:t> to the front of L</a:t>
            </a:r>
          </a:p>
          <a:p>
            <a:pPr marL="514350" indent="-457200" eaLnBrk="1" hangingPunct="1">
              <a:buSzPct val="110000"/>
              <a:buFont typeface="Wingdings" pitchFamily="2" charset="2"/>
              <a:buAutoNum type="arabicParenR"/>
            </a:pPr>
            <a:endParaRPr lang="it-IT" sz="2200" dirty="0">
              <a:solidFill>
                <a:srgbClr val="00A000"/>
              </a:solidFill>
            </a:endParaRPr>
          </a:p>
          <a:p>
            <a:pPr marL="514350" indent="-457200" eaLnBrk="1" hangingPunct="1">
              <a:buSzPct val="110000"/>
            </a:pPr>
            <a:r>
              <a:rPr lang="it-IT" sz="2200" dirty="0" smtClean="0">
                <a:solidFill>
                  <a:srgbClr val="00A000"/>
                </a:solidFill>
              </a:rPr>
              <a:t>L=[</a:t>
            </a:r>
            <a:r>
              <a:rPr lang="it-IT" sz="2200" dirty="0" err="1" smtClean="0">
                <a:solidFill>
                  <a:srgbClr val="00A000"/>
                </a:solidFill>
              </a:rPr>
              <a:t>a,b,c,l</a:t>
            </a:r>
            <a:r>
              <a:rPr lang="it-IT" sz="2200" dirty="0" smtClean="0">
                <a:solidFill>
                  <a:srgbClr val="00A000"/>
                </a:solidFill>
              </a:rPr>
              <a:t>] and S </a:t>
            </a:r>
            <a:r>
              <a:rPr lang="it-IT" sz="2200" dirty="0" smtClean="0">
                <a:solidFill>
                  <a:srgbClr val="00A000"/>
                </a:solidFill>
              </a:rPr>
              <a:t>= </a:t>
            </a:r>
            <a:r>
              <a:rPr lang="it-IT" sz="2200" dirty="0" smtClean="0">
                <a:solidFill>
                  <a:srgbClr val="00A000"/>
                </a:solidFill>
              </a:rPr>
              <a:t>cabala  </a:t>
            </a:r>
            <a:r>
              <a:rPr lang="it-IT" sz="2200" dirty="0" smtClean="0">
                <a:solidFill>
                  <a:srgbClr val="00A000"/>
                </a:solidFill>
                <a:sym typeface="Wingdings" panose="05000000000000000000" pitchFamily="2" charset="2"/>
              </a:rPr>
              <a:t> </a:t>
            </a:r>
            <a:r>
              <a:rPr lang="it-IT" sz="2200" dirty="0" err="1" smtClean="0">
                <a:solidFill>
                  <a:srgbClr val="00A000"/>
                </a:solidFill>
                <a:sym typeface="Wingdings" panose="05000000000000000000" pitchFamily="2" charset="2"/>
              </a:rPr>
              <a:t>mtf</a:t>
            </a:r>
            <a:r>
              <a:rPr lang="it-IT" sz="2200" dirty="0" smtClean="0">
                <a:solidFill>
                  <a:srgbClr val="00A000"/>
                </a:solidFill>
                <a:sym typeface="Wingdings" panose="05000000000000000000" pitchFamily="2" charset="2"/>
              </a:rPr>
              <a:t>(S) = </a:t>
            </a:r>
            <a:r>
              <a:rPr lang="it-IT" sz="2200" dirty="0" smtClean="0">
                <a:solidFill>
                  <a:srgbClr val="00A000"/>
                </a:solidFill>
                <a:sym typeface="Wingdings" panose="05000000000000000000" pitchFamily="2" charset="2"/>
              </a:rPr>
              <a:t>323242</a:t>
            </a:r>
            <a:endParaRPr lang="en-US" sz="2200" dirty="0" smtClean="0">
              <a:solidFill>
                <a:srgbClr val="00A000"/>
              </a:solidFill>
            </a:endParaRPr>
          </a:p>
          <a:p>
            <a:pPr marL="495300" indent="-495300" eaLnBrk="1" hangingPunct="1">
              <a:buFont typeface="Wingdings" pitchFamily="2" charset="2"/>
              <a:buNone/>
            </a:pPr>
            <a:endParaRPr lang="en-US" dirty="0" smtClean="0">
              <a:solidFill>
                <a:srgbClr val="CC0000"/>
              </a:solidFill>
            </a:endParaRPr>
          </a:p>
          <a:p>
            <a:pPr marL="495300" indent="-495300"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rgbClr val="CC0000"/>
                </a:solidFill>
              </a:rPr>
              <a:t>Properties:</a:t>
            </a:r>
          </a:p>
          <a:p>
            <a:pPr marL="495300" indent="-495300" eaLnBrk="1" hangingPunct="1">
              <a:lnSpc>
                <a:spcPct val="130000"/>
              </a:lnSpc>
            </a:pPr>
            <a:r>
              <a:rPr lang="en-US" sz="2000" dirty="0"/>
              <a:t>It is a </a:t>
            </a:r>
            <a:r>
              <a:rPr lang="en-US" sz="2000" i="1" dirty="0">
                <a:solidFill>
                  <a:schemeClr val="folHlink"/>
                </a:solidFill>
              </a:rPr>
              <a:t>dynamic </a:t>
            </a:r>
            <a:r>
              <a:rPr lang="en-US" sz="2000" i="1" dirty="0" smtClean="0">
                <a:solidFill>
                  <a:schemeClr val="folHlink"/>
                </a:solidFill>
              </a:rPr>
              <a:t>code, with memory (unlike Arithmetic)</a:t>
            </a:r>
            <a:endParaRPr lang="en-US" sz="2000" i="1" dirty="0">
              <a:solidFill>
                <a:schemeClr val="folHlink"/>
              </a:solidFill>
            </a:endParaRPr>
          </a:p>
        </p:txBody>
      </p:sp>
      <p:sp>
        <p:nvSpPr>
          <p:cNvPr id="1666052" name="Rectangle 4"/>
          <p:cNvSpPr>
            <a:spLocks noChangeArrowheads="1"/>
          </p:cNvSpPr>
          <p:nvPr/>
        </p:nvSpPr>
        <p:spPr bwMode="auto">
          <a:xfrm>
            <a:off x="5364163" y="4292600"/>
            <a:ext cx="3529012" cy="360363"/>
          </a:xfrm>
          <a:prstGeom prst="rect">
            <a:avLst/>
          </a:prstGeom>
          <a:solidFill>
            <a:srgbClr val="F4F3E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66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66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60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Run Length Encoding  (RLE)</a:t>
            </a:r>
          </a:p>
        </p:txBody>
      </p:sp>
      <p:sp>
        <p:nvSpPr>
          <p:cNvPr id="1764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52600"/>
            <a:ext cx="8640763" cy="4876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latin typeface="Tahoma" pitchFamily="34" charset="0"/>
              </a:rPr>
              <a:t>If</a:t>
            </a:r>
            <a:r>
              <a:rPr lang="en-US" sz="2800" dirty="0" smtClean="0">
                <a:solidFill>
                  <a:srgbClr val="A40508"/>
                </a:solidFill>
                <a:latin typeface="Comic Sans MS" pitchFamily="66" charset="0"/>
              </a:rPr>
              <a:t> spatial locality </a:t>
            </a:r>
            <a:r>
              <a:rPr lang="en-US" sz="2400" dirty="0" smtClean="0">
                <a:latin typeface="Tahoma" pitchFamily="34" charset="0"/>
              </a:rPr>
              <a:t>is very high, then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en-US" sz="2400" b="1" dirty="0" smtClean="0"/>
              <a:t>		</a:t>
            </a:r>
            <a:r>
              <a:rPr lang="en-US" sz="2400" b="1" dirty="0" err="1" smtClean="0"/>
              <a:t>abbbaacccca</a:t>
            </a:r>
            <a:r>
              <a:rPr lang="en-US" sz="2400" b="1" dirty="0" smtClean="0"/>
              <a:t> =&gt; (a,1),(b,3),(a,2),(c,4),(a,1)</a:t>
            </a:r>
            <a:endParaRPr lang="en-US" sz="2000" dirty="0" smtClean="0"/>
          </a:p>
          <a:p>
            <a:pPr eaLnBrk="1" hangingPunct="1">
              <a:lnSpc>
                <a:spcPct val="160000"/>
              </a:lnSpc>
              <a:buFont typeface="Wingdings" pitchFamily="2" charset="2"/>
              <a:buNone/>
            </a:pPr>
            <a:r>
              <a:rPr lang="en-US" sz="2400" dirty="0" smtClean="0"/>
              <a:t>In case of binary strings </a:t>
            </a:r>
            <a:r>
              <a:rPr lang="en-US" sz="2400" dirty="0" smtClean="0">
                <a:sym typeface="Wingdings" pitchFamily="2" charset="2"/>
              </a:rPr>
              <a:t> just numbers and one bit</a:t>
            </a:r>
            <a:endParaRPr lang="en-US" sz="2400" dirty="0" smtClean="0"/>
          </a:p>
          <a:p>
            <a:pPr eaLnBrk="1" hangingPunct="1">
              <a:buFont typeface="Wingdings" pitchFamily="2" charset="2"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 smtClean="0">
                <a:solidFill>
                  <a:schemeClr val="hlink"/>
                </a:solidFill>
                <a:latin typeface="Comic Sans MS" pitchFamily="66" charset="0"/>
              </a:rPr>
              <a:t>Properties</a:t>
            </a:r>
            <a:r>
              <a:rPr lang="en-US" sz="2400" dirty="0" smtClean="0">
                <a:solidFill>
                  <a:schemeClr val="hlink"/>
                </a:solidFill>
                <a:latin typeface="Comic Sans MS" pitchFamily="66" charset="0"/>
              </a:rPr>
              <a:t>:</a:t>
            </a:r>
            <a:endParaRPr lang="en-US" sz="2400" dirty="0" smtClean="0">
              <a:solidFill>
                <a:schemeClr val="hlink"/>
              </a:solidFill>
              <a:latin typeface="Capitals"/>
            </a:endParaRPr>
          </a:p>
          <a:p>
            <a:pPr eaLnBrk="1" hangingPunct="1">
              <a:lnSpc>
                <a:spcPct val="130000"/>
              </a:lnSpc>
            </a:pPr>
            <a:r>
              <a:rPr lang="en-US" sz="2400" dirty="0" smtClean="0"/>
              <a:t>It is a </a:t>
            </a:r>
            <a:r>
              <a:rPr lang="en-US" sz="2400" i="1" dirty="0" smtClean="0">
                <a:solidFill>
                  <a:schemeClr val="folHlink"/>
                </a:solidFill>
              </a:rPr>
              <a:t>dynamic code, </a:t>
            </a:r>
            <a:r>
              <a:rPr lang="en-US" sz="2400" i="1" dirty="0">
                <a:solidFill>
                  <a:schemeClr val="folHlink"/>
                </a:solidFill>
              </a:rPr>
              <a:t>with memory (unlike Arithmetic)</a:t>
            </a:r>
            <a:endParaRPr lang="en-US" sz="2400" i="1" dirty="0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endParaRPr lang="en-US" sz="2400" i="1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72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Data Compression</a:t>
            </a:r>
            <a:endParaRPr lang="en-US" sz="5400" dirty="0" smtClean="0"/>
          </a:p>
        </p:txBody>
      </p:sp>
      <p:sp>
        <p:nvSpPr>
          <p:cNvPr id="96973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folHlink"/>
                </a:solidFill>
              </a:rPr>
              <a:t>Burrows-Wheeler Transform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170488" y="3065463"/>
            <a:ext cx="3352800" cy="2790825"/>
            <a:chOff x="3264" y="1833"/>
            <a:chExt cx="2112" cy="1758"/>
          </a:xfrm>
        </p:grpSpPr>
        <p:sp>
          <p:nvSpPr>
            <p:cNvPr id="973857" name="Rectangle 3"/>
            <p:cNvSpPr>
              <a:spLocks noChangeArrowheads="1"/>
            </p:cNvSpPr>
            <p:nvPr/>
          </p:nvSpPr>
          <p:spPr bwMode="auto">
            <a:xfrm>
              <a:off x="3264" y="2400"/>
              <a:ext cx="2064" cy="11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p  i</a:t>
              </a:r>
              <a:r>
                <a:rPr lang="en-US">
                  <a:latin typeface="Courier New" pitchFamily="49" charset="0"/>
                </a:rPr>
                <a:t>#</a:t>
              </a:r>
              <a:r>
                <a:rPr lang="it-IT">
                  <a:latin typeface="Courier New" pitchFamily="49" charset="0"/>
                </a:rPr>
                <a:t>m</a:t>
              </a:r>
              <a:r>
                <a:rPr lang="en-US">
                  <a:latin typeface="Courier New" pitchFamily="49" charset="0"/>
                </a:rPr>
                <a:t>issis</a:t>
              </a:r>
              <a:r>
                <a:rPr lang="it-IT">
                  <a:latin typeface="Courier New" pitchFamily="49" charset="0"/>
                </a:rPr>
                <a:t>si  p</a:t>
              </a:r>
            </a:p>
            <a:p>
              <a:pPr eaLnBrk="0" hangingPunct="0">
                <a:lnSpc>
                  <a:spcPct val="4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p  pi#mississ  i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ippi#missi  s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issippi#mi  s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sippi#miss  i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sissippi#m  i</a:t>
              </a:r>
              <a:endParaRPr lang="en-US">
                <a:latin typeface="Courier New" pitchFamily="49" charset="0"/>
              </a:endParaRPr>
            </a:p>
          </p:txBody>
        </p:sp>
        <p:sp>
          <p:nvSpPr>
            <p:cNvPr id="973858" name="Rectangle 4"/>
            <p:cNvSpPr>
              <a:spLocks noChangeArrowheads="1"/>
            </p:cNvSpPr>
            <p:nvPr/>
          </p:nvSpPr>
          <p:spPr bwMode="auto">
            <a:xfrm>
              <a:off x="3264" y="1833"/>
              <a:ext cx="2016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i  </a:t>
              </a:r>
              <a:r>
                <a:rPr lang="en-US">
                  <a:latin typeface="Courier New" pitchFamily="49" charset="0"/>
                </a:rPr>
                <a:t>ssippi#</a:t>
              </a:r>
              <a:r>
                <a:rPr lang="it-IT">
                  <a:latin typeface="Courier New" pitchFamily="49" charset="0"/>
                </a:rPr>
                <a:t>m</a:t>
              </a:r>
              <a:r>
                <a:rPr lang="en-US">
                  <a:latin typeface="Courier New" pitchFamily="49" charset="0"/>
                </a:rPr>
                <a:t>is</a:t>
              </a:r>
              <a:r>
                <a:rPr lang="it-IT">
                  <a:latin typeface="Courier New" pitchFamily="49" charset="0"/>
                </a:rPr>
                <a:t>  </a:t>
              </a:r>
              <a:r>
                <a:rPr lang="en-US">
                  <a:latin typeface="Courier New" pitchFamily="49" charset="0"/>
                </a:rPr>
                <a:t>s</a:t>
              </a:r>
            </a:p>
          </p:txBody>
        </p:sp>
        <p:sp>
          <p:nvSpPr>
            <p:cNvPr id="973859" name="Rectangle 5"/>
            <p:cNvSpPr>
              <a:spLocks noChangeArrowheads="1"/>
            </p:cNvSpPr>
            <p:nvPr/>
          </p:nvSpPr>
          <p:spPr bwMode="auto">
            <a:xfrm>
              <a:off x="3264" y="2219"/>
              <a:ext cx="211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m  issi</a:t>
              </a:r>
              <a:r>
                <a:rPr lang="en-US">
                  <a:latin typeface="Courier New" pitchFamily="49" charset="0"/>
                </a:rPr>
                <a:t>ssippi</a:t>
              </a:r>
              <a:r>
                <a:rPr lang="it-IT">
                  <a:latin typeface="Courier New" pitchFamily="49" charset="0"/>
                </a:rPr>
                <a:t>  </a:t>
              </a:r>
              <a:r>
                <a:rPr lang="en-US">
                  <a:latin typeface="Courier New" pitchFamily="49" charset="0"/>
                </a:rPr>
                <a:t>#</a:t>
              </a:r>
            </a:p>
          </p:txBody>
        </p:sp>
        <p:sp>
          <p:nvSpPr>
            <p:cNvPr id="973860" name="Rectangle 6"/>
            <p:cNvSpPr>
              <a:spLocks noChangeArrowheads="1"/>
            </p:cNvSpPr>
            <p:nvPr/>
          </p:nvSpPr>
          <p:spPr bwMode="auto">
            <a:xfrm>
              <a:off x="3264" y="2026"/>
              <a:ext cx="211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i  ssi</a:t>
              </a:r>
              <a:r>
                <a:rPr lang="en-US">
                  <a:latin typeface="Courier New" pitchFamily="49" charset="0"/>
                </a:rPr>
                <a:t>ssippi#</a:t>
              </a:r>
              <a:r>
                <a:rPr lang="it-IT">
                  <a:latin typeface="Courier New" pitchFamily="49" charset="0"/>
                </a:rPr>
                <a:t>  m</a:t>
              </a:r>
              <a:endParaRPr lang="en-US">
                <a:latin typeface="Courier New" pitchFamily="49" charset="0"/>
              </a:endParaRPr>
            </a:p>
          </p:txBody>
        </p:sp>
      </p:grpSp>
      <p:sp>
        <p:nvSpPr>
          <p:cNvPr id="973826" name="Rectangle 7"/>
          <p:cNvSpPr>
            <a:spLocks noGrp="1" noChangeArrowheads="1"/>
          </p:cNvSpPr>
          <p:nvPr>
            <p:ph type="title"/>
          </p:nvPr>
        </p:nvSpPr>
        <p:spPr>
          <a:xfrm>
            <a:off x="539750" y="692150"/>
            <a:ext cx="8077200" cy="660400"/>
          </a:xfrm>
        </p:spPr>
        <p:txBody>
          <a:bodyPr/>
          <a:lstStyle/>
          <a:p>
            <a:pPr eaLnBrk="1" hangingPunct="1"/>
            <a:r>
              <a:rPr lang="it-IT" sz="3100" smtClean="0"/>
              <a:t>The Burrows-Wheeler Transform   </a:t>
            </a:r>
            <a:r>
              <a:rPr lang="it-IT" sz="1800" smtClean="0"/>
              <a:t>(1994)</a:t>
            </a:r>
            <a:endParaRPr lang="en-US" sz="1800" smtClean="0"/>
          </a:p>
        </p:txBody>
      </p:sp>
      <p:sp>
        <p:nvSpPr>
          <p:cNvPr id="973827" name="Rectangle 8"/>
          <p:cNvSpPr>
            <a:spLocks noChangeArrowheads="1"/>
          </p:cNvSpPr>
          <p:nvPr/>
        </p:nvSpPr>
        <p:spPr bwMode="auto">
          <a:xfrm>
            <a:off x="457200" y="1639888"/>
            <a:ext cx="445293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/>
              <a:t>Let us given a text</a:t>
            </a:r>
            <a:r>
              <a:rPr lang="it-IT">
                <a:latin typeface="Comic Sans MS" pitchFamily="66" charset="0"/>
              </a:rPr>
              <a:t> T = mississippi</a:t>
            </a:r>
            <a:r>
              <a:rPr lang="it-IT">
                <a:solidFill>
                  <a:srgbClr val="FF3300"/>
                </a:solidFill>
                <a:latin typeface="Comic Sans MS" pitchFamily="66" charset="0"/>
              </a:rPr>
              <a:t>#</a:t>
            </a:r>
            <a:endParaRPr lang="en-US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1836041" name="Rectangle 9"/>
          <p:cNvSpPr>
            <a:spLocks noChangeArrowheads="1"/>
          </p:cNvSpPr>
          <p:nvPr/>
        </p:nvSpPr>
        <p:spPr bwMode="auto">
          <a:xfrm>
            <a:off x="1355725" y="2133600"/>
            <a:ext cx="22098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mississippi#</a:t>
            </a:r>
          </a:p>
        </p:txBody>
      </p:sp>
      <p:sp>
        <p:nvSpPr>
          <p:cNvPr id="1836042" name="Rectangle 10"/>
          <p:cNvSpPr>
            <a:spLocks noChangeArrowheads="1"/>
          </p:cNvSpPr>
          <p:nvPr/>
        </p:nvSpPr>
        <p:spPr bwMode="auto">
          <a:xfrm>
            <a:off x="1355725" y="2441575"/>
            <a:ext cx="22098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ississippi#</a:t>
            </a:r>
            <a:r>
              <a:rPr lang="it-IT">
                <a:latin typeface="Courier New" pitchFamily="49" charset="0"/>
              </a:rPr>
              <a:t>m</a:t>
            </a:r>
            <a:endParaRPr lang="en-US">
              <a:latin typeface="Courier New" pitchFamily="49" charset="0"/>
            </a:endParaRPr>
          </a:p>
        </p:txBody>
      </p:sp>
      <p:sp>
        <p:nvSpPr>
          <p:cNvPr id="1836043" name="Rectangle 11"/>
          <p:cNvSpPr>
            <a:spLocks noChangeArrowheads="1"/>
          </p:cNvSpPr>
          <p:nvPr/>
        </p:nvSpPr>
        <p:spPr bwMode="auto">
          <a:xfrm>
            <a:off x="1355725" y="2746375"/>
            <a:ext cx="22098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ssissippi#</a:t>
            </a:r>
            <a:r>
              <a:rPr lang="it-IT">
                <a:latin typeface="Courier New" pitchFamily="49" charset="0"/>
              </a:rPr>
              <a:t>mi </a:t>
            </a:r>
            <a:endParaRPr lang="en-US">
              <a:latin typeface="Courier New" pitchFamily="49" charset="0"/>
            </a:endParaRPr>
          </a:p>
        </p:txBody>
      </p:sp>
      <p:sp>
        <p:nvSpPr>
          <p:cNvPr id="1836044" name="Rectangle 12"/>
          <p:cNvSpPr>
            <a:spLocks noChangeArrowheads="1"/>
          </p:cNvSpPr>
          <p:nvPr/>
        </p:nvSpPr>
        <p:spPr bwMode="auto">
          <a:xfrm>
            <a:off x="1355725" y="3051175"/>
            <a:ext cx="22098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sissippi#</a:t>
            </a:r>
            <a:r>
              <a:rPr lang="it-IT">
                <a:latin typeface="Courier New" pitchFamily="49" charset="0"/>
              </a:rPr>
              <a:t>m</a:t>
            </a:r>
            <a:r>
              <a:rPr lang="en-US">
                <a:latin typeface="Courier New" pitchFamily="49" charset="0"/>
              </a:rPr>
              <a:t>is</a:t>
            </a:r>
          </a:p>
        </p:txBody>
      </p:sp>
      <p:sp>
        <p:nvSpPr>
          <p:cNvPr id="1836045" name="Rectangle 13"/>
          <p:cNvSpPr>
            <a:spLocks noChangeArrowheads="1"/>
          </p:cNvSpPr>
          <p:nvPr/>
        </p:nvSpPr>
        <p:spPr bwMode="auto">
          <a:xfrm>
            <a:off x="1355725" y="3951288"/>
            <a:ext cx="2209800" cy="1890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sippi#</a:t>
            </a:r>
            <a:r>
              <a:rPr lang="it-IT">
                <a:latin typeface="Courier New" pitchFamily="49" charset="0"/>
              </a:rPr>
              <a:t>m</a:t>
            </a:r>
            <a:r>
              <a:rPr lang="en-US">
                <a:latin typeface="Courier New" pitchFamily="49" charset="0"/>
              </a:rPr>
              <a:t>issis</a:t>
            </a:r>
            <a:endParaRPr lang="it-IT">
              <a:latin typeface="Courier New" pitchFamily="49" charset="0"/>
            </a:endParaRPr>
          </a:p>
          <a:p>
            <a:pPr eaLnBrk="0" hangingPunct="0">
              <a:lnSpc>
                <a:spcPct val="40000"/>
              </a:lnSpc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ippi#mississ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ppi#mississi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pi#mississip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i#mississipp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#mississippi</a:t>
            </a:r>
            <a:endParaRPr lang="en-US">
              <a:latin typeface="Courier New" pitchFamily="49" charset="0"/>
            </a:endParaRPr>
          </a:p>
        </p:txBody>
      </p:sp>
      <p:sp>
        <p:nvSpPr>
          <p:cNvPr id="1836046" name="Rectangle 14"/>
          <p:cNvSpPr>
            <a:spLocks noChangeArrowheads="1"/>
          </p:cNvSpPr>
          <p:nvPr/>
        </p:nvSpPr>
        <p:spPr bwMode="auto">
          <a:xfrm>
            <a:off x="1355725" y="3663950"/>
            <a:ext cx="22098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ssippi#</a:t>
            </a:r>
            <a:r>
              <a:rPr lang="it-IT">
                <a:latin typeface="Courier New" pitchFamily="49" charset="0"/>
              </a:rPr>
              <a:t>m</a:t>
            </a:r>
            <a:r>
              <a:rPr lang="en-US">
                <a:latin typeface="Courier New" pitchFamily="49" charset="0"/>
              </a:rPr>
              <a:t>issi</a:t>
            </a:r>
          </a:p>
        </p:txBody>
      </p:sp>
      <p:sp>
        <p:nvSpPr>
          <p:cNvPr id="1836047" name="Rectangle 15"/>
          <p:cNvSpPr>
            <a:spLocks noChangeArrowheads="1"/>
          </p:cNvSpPr>
          <p:nvPr/>
        </p:nvSpPr>
        <p:spPr bwMode="auto">
          <a:xfrm>
            <a:off x="1355725" y="3357563"/>
            <a:ext cx="22098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issippi#</a:t>
            </a:r>
            <a:r>
              <a:rPr lang="it-IT">
                <a:latin typeface="Courier New" pitchFamily="49" charset="0"/>
              </a:rPr>
              <a:t>m</a:t>
            </a:r>
            <a:r>
              <a:rPr lang="en-US">
                <a:latin typeface="Courier New" pitchFamily="49" charset="0"/>
              </a:rPr>
              <a:t>iss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494088" y="3432175"/>
            <a:ext cx="1512887" cy="685800"/>
            <a:chOff x="2208" y="2064"/>
            <a:chExt cx="953" cy="432"/>
          </a:xfrm>
        </p:grpSpPr>
        <p:sp>
          <p:nvSpPr>
            <p:cNvPr id="973855" name="AutoShape 17"/>
            <p:cNvSpPr>
              <a:spLocks noChangeArrowheads="1"/>
            </p:cNvSpPr>
            <p:nvPr/>
          </p:nvSpPr>
          <p:spPr bwMode="auto">
            <a:xfrm>
              <a:off x="2400" y="2256"/>
              <a:ext cx="576" cy="240"/>
            </a:xfrm>
            <a:prstGeom prst="rightArrow">
              <a:avLst>
                <a:gd name="adj1" fmla="val 50000"/>
                <a:gd name="adj2" fmla="val 600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73856" name="Rectangle 18"/>
            <p:cNvSpPr>
              <a:spLocks noChangeArrowheads="1"/>
            </p:cNvSpPr>
            <p:nvPr/>
          </p:nvSpPr>
          <p:spPr bwMode="auto">
            <a:xfrm>
              <a:off x="2208" y="2064"/>
              <a:ext cx="953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1600">
                  <a:solidFill>
                    <a:srgbClr val="FF0000"/>
                  </a:solidFill>
                  <a:latin typeface="Comic Sans MS" pitchFamily="66" charset="0"/>
                </a:rPr>
                <a:t>Sort the rows</a:t>
              </a:r>
              <a:endParaRPr lang="en-US" sz="16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284288" y="2147888"/>
            <a:ext cx="6934200" cy="3798887"/>
            <a:chOff x="816" y="1255"/>
            <a:chExt cx="4368" cy="2393"/>
          </a:xfrm>
        </p:grpSpPr>
        <p:sp>
          <p:nvSpPr>
            <p:cNvPr id="973852" name="Rectangle 20"/>
            <p:cNvSpPr>
              <a:spLocks noChangeArrowheads="1"/>
            </p:cNvSpPr>
            <p:nvPr/>
          </p:nvSpPr>
          <p:spPr bwMode="auto">
            <a:xfrm>
              <a:off x="3264" y="1255"/>
              <a:ext cx="1920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#  </a:t>
              </a:r>
              <a:r>
                <a:rPr lang="en-US">
                  <a:latin typeface="Courier New" pitchFamily="49" charset="0"/>
                </a:rPr>
                <a:t>mississipp</a:t>
              </a:r>
              <a:r>
                <a:rPr lang="it-IT">
                  <a:latin typeface="Courier New" pitchFamily="49" charset="0"/>
                </a:rPr>
                <a:t>  i</a:t>
              </a:r>
              <a:endParaRPr lang="en-US">
                <a:latin typeface="Courier New" pitchFamily="49" charset="0"/>
              </a:endParaRPr>
            </a:p>
          </p:txBody>
        </p:sp>
        <p:sp>
          <p:nvSpPr>
            <p:cNvPr id="973853" name="Oval 21"/>
            <p:cNvSpPr>
              <a:spLocks noChangeArrowheads="1"/>
            </p:cNvSpPr>
            <p:nvPr/>
          </p:nvSpPr>
          <p:spPr bwMode="auto">
            <a:xfrm>
              <a:off x="816" y="3360"/>
              <a:ext cx="1392" cy="28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73854" name="Line 22"/>
            <p:cNvSpPr>
              <a:spLocks noChangeShapeType="1"/>
            </p:cNvSpPr>
            <p:nvPr/>
          </p:nvSpPr>
          <p:spPr bwMode="auto">
            <a:xfrm flipV="1">
              <a:off x="2208" y="1440"/>
              <a:ext cx="1104" cy="201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1208088" y="2455863"/>
            <a:ext cx="7162800" cy="3186112"/>
            <a:chOff x="768" y="1449"/>
            <a:chExt cx="4512" cy="2007"/>
          </a:xfrm>
        </p:grpSpPr>
        <p:sp>
          <p:nvSpPr>
            <p:cNvPr id="973849" name="Rectangle 24"/>
            <p:cNvSpPr>
              <a:spLocks noChangeArrowheads="1"/>
            </p:cNvSpPr>
            <p:nvPr/>
          </p:nvSpPr>
          <p:spPr bwMode="auto">
            <a:xfrm>
              <a:off x="3264" y="1449"/>
              <a:ext cx="2016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i  </a:t>
              </a:r>
              <a:r>
                <a:rPr lang="en-US">
                  <a:latin typeface="Courier New" pitchFamily="49" charset="0"/>
                </a:rPr>
                <a:t>#</a:t>
              </a:r>
              <a:r>
                <a:rPr lang="it-IT">
                  <a:latin typeface="Courier New" pitchFamily="49" charset="0"/>
                </a:rPr>
                <a:t>m</a:t>
              </a:r>
              <a:r>
                <a:rPr lang="en-US">
                  <a:latin typeface="Courier New" pitchFamily="49" charset="0"/>
                </a:rPr>
                <a:t>ississip</a:t>
              </a:r>
              <a:r>
                <a:rPr lang="it-IT">
                  <a:latin typeface="Courier New" pitchFamily="49" charset="0"/>
                </a:rPr>
                <a:t>  </a:t>
              </a:r>
              <a:r>
                <a:rPr lang="en-US">
                  <a:latin typeface="Courier New" pitchFamily="49" charset="0"/>
                </a:rPr>
                <a:t>p</a:t>
              </a:r>
            </a:p>
          </p:txBody>
        </p:sp>
        <p:sp>
          <p:nvSpPr>
            <p:cNvPr id="973850" name="Oval 25"/>
            <p:cNvSpPr>
              <a:spLocks noChangeArrowheads="1"/>
            </p:cNvSpPr>
            <p:nvPr/>
          </p:nvSpPr>
          <p:spPr bwMode="auto">
            <a:xfrm>
              <a:off x="768" y="3168"/>
              <a:ext cx="1392" cy="28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73851" name="Line 26"/>
            <p:cNvSpPr>
              <a:spLocks noChangeShapeType="1"/>
            </p:cNvSpPr>
            <p:nvPr/>
          </p:nvSpPr>
          <p:spPr bwMode="auto">
            <a:xfrm flipV="1">
              <a:off x="2160" y="1632"/>
              <a:ext cx="1152" cy="168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1219200" y="2781300"/>
            <a:ext cx="7924800" cy="1890713"/>
            <a:chOff x="768" y="1641"/>
            <a:chExt cx="4992" cy="1191"/>
          </a:xfrm>
        </p:grpSpPr>
        <p:sp>
          <p:nvSpPr>
            <p:cNvPr id="973846" name="Rectangle 28"/>
            <p:cNvSpPr>
              <a:spLocks noChangeArrowheads="1"/>
            </p:cNvSpPr>
            <p:nvPr/>
          </p:nvSpPr>
          <p:spPr bwMode="auto">
            <a:xfrm>
              <a:off x="3264" y="1641"/>
              <a:ext cx="2496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i  </a:t>
              </a:r>
              <a:r>
                <a:rPr lang="en-US">
                  <a:latin typeface="Courier New" pitchFamily="49" charset="0"/>
                </a:rPr>
                <a:t>ppi#</a:t>
              </a:r>
              <a:r>
                <a:rPr lang="it-IT">
                  <a:latin typeface="Courier New" pitchFamily="49" charset="0"/>
                </a:rPr>
                <a:t>mi</a:t>
              </a:r>
              <a:r>
                <a:rPr lang="en-US">
                  <a:latin typeface="Courier New" pitchFamily="49" charset="0"/>
                </a:rPr>
                <a:t>ssis</a:t>
              </a:r>
              <a:r>
                <a:rPr lang="it-IT">
                  <a:latin typeface="Courier New" pitchFamily="49" charset="0"/>
                </a:rPr>
                <a:t>  </a:t>
              </a:r>
              <a:r>
                <a:rPr lang="en-US">
                  <a:latin typeface="Courier New" pitchFamily="49" charset="0"/>
                </a:rPr>
                <a:t>s</a:t>
              </a:r>
              <a:r>
                <a:rPr lang="it-IT">
                  <a:latin typeface="Courier New" pitchFamily="49" charset="0"/>
                </a:rPr>
                <a:t> </a:t>
              </a:r>
              <a:endParaRPr lang="en-US">
                <a:latin typeface="Courier New" pitchFamily="49" charset="0"/>
              </a:endParaRPr>
            </a:p>
          </p:txBody>
        </p:sp>
        <p:sp>
          <p:nvSpPr>
            <p:cNvPr id="973847" name="Oval 29"/>
            <p:cNvSpPr>
              <a:spLocks noChangeArrowheads="1"/>
            </p:cNvSpPr>
            <p:nvPr/>
          </p:nvSpPr>
          <p:spPr bwMode="auto">
            <a:xfrm>
              <a:off x="768" y="2544"/>
              <a:ext cx="1392" cy="28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73848" name="Line 30"/>
            <p:cNvSpPr>
              <a:spLocks noChangeShapeType="1"/>
            </p:cNvSpPr>
            <p:nvPr/>
          </p:nvSpPr>
          <p:spPr bwMode="auto">
            <a:xfrm flipV="1">
              <a:off x="2160" y="1824"/>
              <a:ext cx="1152" cy="86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836063" name="Rectangle 31"/>
          <p:cNvSpPr>
            <a:spLocks noChangeArrowheads="1"/>
          </p:cNvSpPr>
          <p:nvPr/>
        </p:nvSpPr>
        <p:spPr bwMode="auto">
          <a:xfrm>
            <a:off x="5170488" y="1755775"/>
            <a:ext cx="33813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>
                <a:solidFill>
                  <a:schemeClr val="tx2"/>
                </a:solidFill>
                <a:latin typeface="Comic Sans MS" pitchFamily="66" charset="0"/>
              </a:rPr>
              <a:t>F</a:t>
            </a:r>
            <a:endParaRPr lang="en-US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836064" name="Rectangle 32"/>
          <p:cNvSpPr>
            <a:spLocks noChangeArrowheads="1"/>
          </p:cNvSpPr>
          <p:nvPr/>
        </p:nvSpPr>
        <p:spPr bwMode="auto">
          <a:xfrm>
            <a:off x="7451725" y="1755775"/>
            <a:ext cx="3238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>
                <a:solidFill>
                  <a:schemeClr val="tx2"/>
                </a:solidFill>
                <a:latin typeface="Comic Sans MS" pitchFamily="66" charset="0"/>
              </a:rPr>
              <a:t>L</a:t>
            </a:r>
            <a:endParaRPr lang="en-US">
              <a:solidFill>
                <a:schemeClr val="tx2"/>
              </a:solidFill>
              <a:latin typeface="Comic Sans MS" pitchFamily="66" charset="0"/>
            </a:endParaRPr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7380288" y="2060575"/>
            <a:ext cx="1492250" cy="3886200"/>
            <a:chOff x="4656" y="1200"/>
            <a:chExt cx="940" cy="2448"/>
          </a:xfrm>
        </p:grpSpPr>
        <p:sp>
          <p:nvSpPr>
            <p:cNvPr id="973842" name="Rectangle 34"/>
            <p:cNvSpPr>
              <a:spLocks noChangeArrowheads="1"/>
            </p:cNvSpPr>
            <p:nvPr/>
          </p:nvSpPr>
          <p:spPr bwMode="auto">
            <a:xfrm>
              <a:off x="4656" y="1200"/>
              <a:ext cx="288" cy="2448"/>
            </a:xfrm>
            <a:prstGeom prst="rect">
              <a:avLst/>
            </a:prstGeom>
            <a:noFill/>
            <a:ln w="31750">
              <a:solidFill>
                <a:srgbClr val="48F02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73843" name="Rectangle 35"/>
            <p:cNvSpPr>
              <a:spLocks noChangeArrowheads="1"/>
            </p:cNvSpPr>
            <p:nvPr/>
          </p:nvSpPr>
          <p:spPr bwMode="auto">
            <a:xfrm>
              <a:off x="5328" y="2304"/>
              <a:ext cx="268" cy="3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2800">
                  <a:solidFill>
                    <a:srgbClr val="006600"/>
                  </a:solidFill>
                  <a:latin typeface="Comic Sans MS" pitchFamily="66" charset="0"/>
                </a:rPr>
                <a:t>T</a:t>
              </a:r>
              <a:endParaRPr lang="en-US" sz="2800">
                <a:solidFill>
                  <a:srgbClr val="006600"/>
                </a:solidFill>
                <a:latin typeface="Comic Sans MS" pitchFamily="66" charset="0"/>
              </a:endParaRPr>
            </a:p>
          </p:txBody>
        </p:sp>
        <p:sp>
          <p:nvSpPr>
            <p:cNvPr id="973844" name="Rectangle 36"/>
            <p:cNvSpPr>
              <a:spLocks noChangeArrowheads="1"/>
            </p:cNvSpPr>
            <p:nvPr/>
          </p:nvSpPr>
          <p:spPr bwMode="auto">
            <a:xfrm>
              <a:off x="4656" y="2221"/>
              <a:ext cx="288" cy="240"/>
            </a:xfrm>
            <a:prstGeom prst="rect">
              <a:avLst/>
            </a:prstGeom>
            <a:noFill/>
            <a:ln w="22225">
              <a:solidFill>
                <a:srgbClr val="00CC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73845" name="AutoShape 37"/>
            <p:cNvSpPr>
              <a:spLocks noChangeArrowheads="1"/>
            </p:cNvSpPr>
            <p:nvPr/>
          </p:nvSpPr>
          <p:spPr bwMode="auto">
            <a:xfrm>
              <a:off x="5040" y="2304"/>
              <a:ext cx="240" cy="336"/>
            </a:xfrm>
            <a:prstGeom prst="leftRightArrow">
              <a:avLst>
                <a:gd name="adj1" fmla="val 50000"/>
                <a:gd name="adj2" fmla="val 20000"/>
              </a:avLst>
            </a:prstGeom>
            <a:gradFill rotWithShape="0">
              <a:gsLst>
                <a:gs pos="0">
                  <a:srgbClr val="48F026"/>
                </a:gs>
                <a:gs pos="100000">
                  <a:srgbClr val="1A570E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36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36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36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36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6041" grpId="0" autoUpdateAnimBg="0"/>
      <p:bldP spid="1836042" grpId="0" autoUpdateAnimBg="0"/>
      <p:bldP spid="1836043" grpId="0" autoUpdateAnimBg="0"/>
      <p:bldP spid="1836044" grpId="0" autoUpdateAnimBg="0"/>
      <p:bldP spid="1836045" grpId="0" autoUpdateAnimBg="0"/>
      <p:bldP spid="1836046" grpId="0" autoUpdateAnimBg="0"/>
      <p:bldP spid="1836047" grpId="0" autoUpdateAnimBg="0"/>
      <p:bldP spid="1836063" grpId="0" autoUpdateAnimBg="0"/>
      <p:bldP spid="183606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8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A famous example</a:t>
            </a:r>
          </a:p>
        </p:txBody>
      </p:sp>
      <p:pic>
        <p:nvPicPr>
          <p:cNvPr id="975874" name="Picture 4" descr="Picture1"/>
          <p:cNvPicPr>
            <a:picLocks noChangeAspect="1" noChangeArrowheads="1"/>
          </p:cNvPicPr>
          <p:nvPr/>
        </p:nvPicPr>
        <p:blipFill rotWithShape="1">
          <a:blip r:embed="rId3" cstate="print"/>
          <a:srcRect l="10516"/>
          <a:stretch/>
        </p:blipFill>
        <p:spPr bwMode="auto">
          <a:xfrm>
            <a:off x="539552" y="1628775"/>
            <a:ext cx="4896644" cy="51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5875" name="AutoShape 5"/>
          <p:cNvSpPr>
            <a:spLocks noChangeArrowheads="1"/>
          </p:cNvSpPr>
          <p:nvPr/>
        </p:nvSpPr>
        <p:spPr bwMode="auto">
          <a:xfrm>
            <a:off x="5634338" y="3501008"/>
            <a:ext cx="1439862" cy="20161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b="1" dirty="0" err="1"/>
              <a:t>Much</a:t>
            </a:r>
            <a:endParaRPr lang="it-IT" b="1" dirty="0"/>
          </a:p>
          <a:p>
            <a:pPr algn="ctr"/>
            <a:r>
              <a:rPr lang="it-IT" b="1" dirty="0" err="1"/>
              <a:t>longer</a:t>
            </a:r>
            <a:r>
              <a:rPr lang="it-IT" b="1" dirty="0"/>
              <a:t>...</a:t>
            </a:r>
          </a:p>
        </p:txBody>
      </p:sp>
      <p:pic>
        <p:nvPicPr>
          <p:cNvPr id="13" name="Picture 4" descr="Picture1"/>
          <p:cNvPicPr>
            <a:picLocks noChangeAspect="1" noChangeArrowheads="1"/>
          </p:cNvPicPr>
          <p:nvPr/>
        </p:nvPicPr>
        <p:blipFill rotWithShape="1">
          <a:blip r:embed="rId3" cstate="print"/>
          <a:srcRect r="88816"/>
          <a:stretch/>
        </p:blipFill>
        <p:spPr bwMode="auto">
          <a:xfrm>
            <a:off x="7272343" y="1628774"/>
            <a:ext cx="612025" cy="51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92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7772400" cy="720725"/>
          </a:xfrm>
        </p:spPr>
        <p:txBody>
          <a:bodyPr/>
          <a:lstStyle/>
          <a:p>
            <a:pPr eaLnBrk="1" hangingPunct="1"/>
            <a:r>
              <a:rPr lang="it-IT" sz="3200" smtClean="0">
                <a:solidFill>
                  <a:srgbClr val="000099"/>
                </a:solidFill>
              </a:rPr>
              <a:t>Compressing L seems promising...</a:t>
            </a:r>
          </a:p>
        </p:txBody>
      </p:sp>
      <p:pic>
        <p:nvPicPr>
          <p:cNvPr id="977922" name="Picture 3" descr="Pictur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338" y="1511300"/>
            <a:ext cx="424497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9044" name="Rectangle 4"/>
          <p:cNvSpPr>
            <a:spLocks noChangeArrowheads="1"/>
          </p:cNvSpPr>
          <p:nvPr/>
        </p:nvSpPr>
        <p:spPr bwMode="auto">
          <a:xfrm>
            <a:off x="5365750" y="2087563"/>
            <a:ext cx="3382963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457200" indent="-4572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None/>
            </a:pPr>
            <a:r>
              <a:rPr lang="it-IT">
                <a:solidFill>
                  <a:srgbClr val="0000FF"/>
                </a:solidFill>
                <a:latin typeface="Comic Sans MS" pitchFamily="66" charset="0"/>
              </a:rPr>
              <a:t>Key observation:</a:t>
            </a:r>
          </a:p>
          <a:p>
            <a:pPr marL="457200" indent="-457200" eaLnBrk="0" hangingPunct="0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Char char="l"/>
            </a:pPr>
            <a:r>
              <a:rPr lang="it-IT" sz="1800">
                <a:latin typeface="Comic Sans MS" pitchFamily="66" charset="0"/>
              </a:rPr>
              <a:t>L is locally homogeneous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457825" y="3022600"/>
            <a:ext cx="3543300" cy="407988"/>
            <a:chOff x="3061" y="1661"/>
            <a:chExt cx="2232" cy="342"/>
          </a:xfrm>
        </p:grpSpPr>
        <p:sp>
          <p:nvSpPr>
            <p:cNvPr id="977929" name="AutoShape 6"/>
            <p:cNvSpPr>
              <a:spLocks noChangeArrowheads="1"/>
            </p:cNvSpPr>
            <p:nvPr/>
          </p:nvSpPr>
          <p:spPr bwMode="auto">
            <a:xfrm>
              <a:off x="3061" y="1661"/>
              <a:ext cx="318" cy="272"/>
            </a:xfrm>
            <a:prstGeom prst="rightArrow">
              <a:avLst>
                <a:gd name="adj1" fmla="val 50000"/>
                <a:gd name="adj2" fmla="val 29228"/>
              </a:avLst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77930" name="Text Box 7"/>
            <p:cNvSpPr txBox="1">
              <a:spLocks noChangeArrowheads="1"/>
            </p:cNvSpPr>
            <p:nvPr/>
          </p:nvSpPr>
          <p:spPr bwMode="auto">
            <a:xfrm>
              <a:off x="3412" y="1671"/>
              <a:ext cx="1881" cy="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>
                  <a:solidFill>
                    <a:srgbClr val="FF3300"/>
                  </a:solidFill>
                  <a:latin typeface="Comic Sans MS" pitchFamily="66" charset="0"/>
                </a:rPr>
                <a:t>L is highly compressible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292725" y="4103688"/>
            <a:ext cx="3527425" cy="1752600"/>
            <a:chOff x="2699" y="2478"/>
            <a:chExt cx="2928" cy="1104"/>
          </a:xfrm>
        </p:grpSpPr>
        <p:sp>
          <p:nvSpPr>
            <p:cNvPr id="977927" name="Rectangle 9"/>
            <p:cNvSpPr>
              <a:spLocks noChangeArrowheads="1"/>
            </p:cNvSpPr>
            <p:nvPr/>
          </p:nvSpPr>
          <p:spPr bwMode="auto">
            <a:xfrm>
              <a:off x="2699" y="2478"/>
              <a:ext cx="2928" cy="1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marL="457200" indent="-4572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/>
                <a:buNone/>
              </a:pPr>
              <a:r>
                <a:rPr lang="it-IT" dirty="0" err="1">
                  <a:solidFill>
                    <a:srgbClr val="0000FF"/>
                  </a:solidFill>
                  <a:latin typeface="Comic Sans MS" pitchFamily="66" charset="0"/>
                </a:rPr>
                <a:t>Algorithm</a:t>
              </a:r>
              <a:r>
                <a:rPr lang="it-IT" dirty="0">
                  <a:solidFill>
                    <a:srgbClr val="0000FF"/>
                  </a:solidFill>
                  <a:latin typeface="Comic Sans MS" pitchFamily="66" charset="0"/>
                </a:rPr>
                <a:t> </a:t>
              </a:r>
              <a:r>
                <a:rPr lang="it-IT" dirty="0" err="1">
                  <a:solidFill>
                    <a:srgbClr val="0000FF"/>
                  </a:solidFill>
                  <a:latin typeface="Comic Sans MS" pitchFamily="66" charset="0"/>
                </a:rPr>
                <a:t>Bzip</a:t>
              </a:r>
              <a:r>
                <a:rPr lang="it-IT" dirty="0">
                  <a:solidFill>
                    <a:srgbClr val="0000FF"/>
                  </a:solidFill>
                  <a:latin typeface="Comic Sans MS" pitchFamily="66" charset="0"/>
                </a:rPr>
                <a:t> :</a:t>
              </a:r>
            </a:p>
            <a:p>
              <a:pPr marL="457200" indent="-457200" eaLnBrk="0" hangingPunct="0">
                <a:lnSpc>
                  <a:spcPct val="140000"/>
                </a:lnSpc>
                <a:spcBef>
                  <a:spcPct val="20000"/>
                </a:spcBef>
                <a:buClr>
                  <a:schemeClr val="tx1"/>
                </a:buClr>
                <a:buSzPct val="110000"/>
                <a:buFont typeface="+mj-lt"/>
                <a:buAutoNum type="arabicPeriod"/>
              </a:pPr>
              <a:r>
                <a:rPr lang="it-IT" sz="1800" dirty="0" err="1">
                  <a:latin typeface="Comic Sans MS" pitchFamily="66" charset="0"/>
                </a:rPr>
                <a:t>Move</a:t>
              </a:r>
              <a:r>
                <a:rPr lang="it-IT" sz="1800" dirty="0">
                  <a:latin typeface="Comic Sans MS" pitchFamily="66" charset="0"/>
                </a:rPr>
                <a:t>-to-Front </a:t>
              </a:r>
              <a:r>
                <a:rPr lang="it-IT" sz="1800" dirty="0" err="1">
                  <a:latin typeface="Comic Sans MS" pitchFamily="66" charset="0"/>
                </a:rPr>
                <a:t>coding</a:t>
              </a:r>
              <a:r>
                <a:rPr lang="it-IT" sz="1800" dirty="0">
                  <a:latin typeface="Comic Sans MS" pitchFamily="66" charset="0"/>
                </a:rPr>
                <a:t> of L</a:t>
              </a:r>
            </a:p>
            <a:p>
              <a:pPr marL="457200" indent="-457200" eaLnBrk="0" hangingPunct="0">
                <a:lnSpc>
                  <a:spcPct val="130000"/>
                </a:lnSpc>
                <a:spcBef>
                  <a:spcPct val="20000"/>
                </a:spcBef>
                <a:buClr>
                  <a:schemeClr val="tx1"/>
                </a:buClr>
                <a:buSzPct val="115000"/>
                <a:buFont typeface="+mj-lt"/>
                <a:buAutoNum type="arabicPeriod"/>
              </a:pPr>
              <a:r>
                <a:rPr lang="it-IT" sz="1800" dirty="0" err="1">
                  <a:latin typeface="Comic Sans MS" pitchFamily="66" charset="0"/>
                </a:rPr>
                <a:t>Run-Length</a:t>
              </a:r>
              <a:r>
                <a:rPr lang="it-IT" sz="1800" dirty="0">
                  <a:latin typeface="Comic Sans MS" pitchFamily="66" charset="0"/>
                </a:rPr>
                <a:t> </a:t>
              </a:r>
              <a:r>
                <a:rPr lang="it-IT" sz="1800" dirty="0" err="1">
                  <a:latin typeface="Comic Sans MS" pitchFamily="66" charset="0"/>
                </a:rPr>
                <a:t>coding</a:t>
              </a:r>
              <a:endParaRPr lang="it-IT" sz="1800" dirty="0">
                <a:latin typeface="Comic Sans MS" pitchFamily="66" charset="0"/>
                <a:sym typeface="Wingdings" pitchFamily="2" charset="2"/>
              </a:endParaRPr>
            </a:p>
            <a:p>
              <a:pPr marL="457200" indent="-457200" eaLnBrk="0" hangingPunct="0">
                <a:lnSpc>
                  <a:spcPct val="130000"/>
                </a:lnSpc>
                <a:spcBef>
                  <a:spcPct val="20000"/>
                </a:spcBef>
                <a:buClr>
                  <a:schemeClr val="tx1"/>
                </a:buClr>
                <a:buSzPct val="110000"/>
                <a:buFont typeface="+mj-lt"/>
                <a:buAutoNum type="arabicPeriod"/>
              </a:pPr>
              <a:r>
                <a:rPr lang="it-IT" sz="1800" dirty="0">
                  <a:latin typeface="Comic Sans MS" pitchFamily="66" charset="0"/>
                  <a:sym typeface="Wingdings" pitchFamily="2" charset="2"/>
                </a:rPr>
                <a:t>Statistical </a:t>
              </a:r>
              <a:r>
                <a:rPr lang="it-IT" sz="1800" dirty="0" err="1">
                  <a:latin typeface="Comic Sans MS" pitchFamily="66" charset="0"/>
                  <a:sym typeface="Wingdings" pitchFamily="2" charset="2"/>
                </a:rPr>
                <a:t>coder</a:t>
              </a:r>
              <a:endParaRPr lang="it-IT" sz="1600" dirty="0">
                <a:latin typeface="Comic Sans MS" pitchFamily="66" charset="0"/>
              </a:endParaRPr>
            </a:p>
          </p:txBody>
        </p:sp>
        <p:sp>
          <p:nvSpPr>
            <p:cNvPr id="977928" name="Rectangle 10"/>
            <p:cNvSpPr>
              <a:spLocks noChangeArrowheads="1"/>
            </p:cNvSpPr>
            <p:nvPr/>
          </p:nvSpPr>
          <p:spPr bwMode="auto">
            <a:xfrm>
              <a:off x="2699" y="2478"/>
              <a:ext cx="2928" cy="105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879051" name="Rectangle 11"/>
          <p:cNvSpPr>
            <a:spLocks noChangeArrowheads="1"/>
          </p:cNvSpPr>
          <p:nvPr/>
        </p:nvSpPr>
        <p:spPr bwMode="auto">
          <a:xfrm>
            <a:off x="395288" y="6237288"/>
            <a:ext cx="74993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  <a:buClr>
                <a:srgbClr val="FF0000"/>
              </a:buClr>
              <a:buSzPct val="105000"/>
              <a:buFont typeface="Wingdings 2" pitchFamily="18" charset="2"/>
              <a:buChar char="R"/>
            </a:pPr>
            <a:r>
              <a:rPr lang="it-IT" sz="1800">
                <a:solidFill>
                  <a:srgbClr val="FF0000"/>
                </a:solidFill>
                <a:latin typeface="Comic Sans MS" pitchFamily="66" charset="0"/>
              </a:rPr>
              <a:t>Bzip vs. Gzip: 20% vs. 33%, but it is slower in (de)compression !</a:t>
            </a: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540096" y="3931964"/>
            <a:ext cx="4391944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539552" y="4509120"/>
            <a:ext cx="4392488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611534" y="4725144"/>
            <a:ext cx="4320506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" name="Gruppo 3"/>
          <p:cNvGrpSpPr/>
          <p:nvPr/>
        </p:nvGrpSpPr>
        <p:grpSpPr>
          <a:xfrm>
            <a:off x="1008360" y="2133377"/>
            <a:ext cx="395288" cy="3887885"/>
            <a:chOff x="1008360" y="2133377"/>
            <a:chExt cx="395288" cy="3887885"/>
          </a:xfrm>
        </p:grpSpPr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1008360" y="2133377"/>
              <a:ext cx="395288" cy="1798587"/>
            </a:xfrm>
            <a:prstGeom prst="rect">
              <a:avLst/>
            </a:prstGeom>
            <a:solidFill>
              <a:srgbClr val="FFFF99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1008360" y="3931963"/>
              <a:ext cx="395288" cy="577157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1008360" y="4509121"/>
              <a:ext cx="395288" cy="216024"/>
            </a:xfrm>
            <a:prstGeom prst="rect">
              <a:avLst/>
            </a:prstGeom>
            <a:solidFill>
              <a:srgbClr val="FF7C80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008360" y="4725143"/>
              <a:ext cx="395288" cy="1296119"/>
            </a:xfrm>
            <a:prstGeom prst="rect">
              <a:avLst/>
            </a:prstGeom>
            <a:solidFill>
              <a:schemeClr val="accent1">
                <a:lumMod val="75000"/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79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9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9044" grpId="0" autoUpdateAnimBg="0"/>
      <p:bldP spid="1879051" grpId="0" autoUpdateAnimBg="0"/>
      <p:bldP spid="12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969" name="Rectangle 2"/>
          <p:cNvSpPr>
            <a:spLocks noChangeArrowheads="1"/>
          </p:cNvSpPr>
          <p:nvPr/>
        </p:nvSpPr>
        <p:spPr bwMode="auto">
          <a:xfrm>
            <a:off x="395288" y="1771650"/>
            <a:ext cx="3276600" cy="482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50938" y="1862138"/>
            <a:ext cx="2286000" cy="4592637"/>
            <a:chOff x="1824" y="1094"/>
            <a:chExt cx="1440" cy="2893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824" y="1252"/>
              <a:ext cx="1440" cy="2735"/>
              <a:chOff x="1824" y="1252"/>
              <a:chExt cx="1440" cy="2735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824" y="1252"/>
                <a:ext cx="1152" cy="236"/>
                <a:chOff x="1824" y="1252"/>
                <a:chExt cx="1248" cy="236"/>
              </a:xfrm>
            </p:grpSpPr>
            <p:sp>
              <p:nvSpPr>
                <p:cNvPr id="979993" name="AutoShape 6"/>
                <p:cNvSpPr>
                  <a:spLocks/>
                </p:cNvSpPr>
                <p:nvPr/>
              </p:nvSpPr>
              <p:spPr bwMode="auto">
                <a:xfrm rot="5400000">
                  <a:off x="2424" y="840"/>
                  <a:ext cx="48" cy="1248"/>
                </a:xfrm>
                <a:prstGeom prst="leftBrace">
                  <a:avLst>
                    <a:gd name="adj1" fmla="val 216667"/>
                    <a:gd name="adj2" fmla="val 50000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979994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2054" y="1252"/>
                  <a:ext cx="847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 b="1">
                      <a:latin typeface="Tahoma" pitchFamily="34" charset="0"/>
                    </a:rPr>
                    <a:t>BWT matrix</a:t>
                  </a:r>
                  <a:endParaRPr lang="en-GB" sz="1400" b="1">
                    <a:latin typeface="Tahoma" pitchFamily="34" charset="0"/>
                  </a:endParaRPr>
                </a:p>
              </p:txBody>
            </p:sp>
          </p:grpSp>
          <p:sp>
            <p:nvSpPr>
              <p:cNvPr id="979992" name="Text Box 8"/>
              <p:cNvSpPr txBox="1">
                <a:spLocks noChangeArrowheads="1"/>
              </p:cNvSpPr>
              <p:nvPr/>
            </p:nvSpPr>
            <p:spPr bwMode="auto">
              <a:xfrm>
                <a:off x="1824" y="1536"/>
                <a:ext cx="1440" cy="245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#mississipp</a:t>
                </a:r>
              </a:p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i#mississip</a:t>
                </a:r>
              </a:p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ippi#missis</a:t>
                </a:r>
              </a:p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issippi#mis</a:t>
                </a:r>
              </a:p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ississippi#</a:t>
                </a:r>
              </a:p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mississippi</a:t>
                </a:r>
              </a:p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pi#mississi</a:t>
                </a:r>
              </a:p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ppi#mississ</a:t>
                </a:r>
              </a:p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sippi#missi</a:t>
                </a:r>
              </a:p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sissippi#mi</a:t>
                </a:r>
              </a:p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ssippi#miss</a:t>
                </a:r>
              </a:p>
              <a:p>
                <a:pPr marL="457200" indent="-457200"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>
                    <a:latin typeface="Courier New" pitchFamily="49" charset="0"/>
                  </a:rPr>
                  <a:t>ssissippi#m</a:t>
                </a:r>
                <a:endParaRPr lang="en-GB">
                  <a:latin typeface="Courier New" pitchFamily="49" charset="0"/>
                </a:endParaRPr>
              </a:p>
            </p:txBody>
          </p:sp>
        </p:grpSp>
        <p:sp>
          <p:nvSpPr>
            <p:cNvPr id="979989" name="AutoShape 9"/>
            <p:cNvSpPr>
              <a:spLocks noChangeArrowheads="1"/>
            </p:cNvSpPr>
            <p:nvPr/>
          </p:nvSpPr>
          <p:spPr bwMode="auto">
            <a:xfrm rot="10800000">
              <a:off x="2448" y="1094"/>
              <a:ext cx="768" cy="144"/>
            </a:xfrm>
            <a:prstGeom prst="curvedUpArrow">
              <a:avLst>
                <a:gd name="adj1" fmla="val 106667"/>
                <a:gd name="adj2" fmla="val 213333"/>
                <a:gd name="adj3" fmla="val 33333"/>
              </a:avLst>
            </a:prstGeom>
            <a:solidFill>
              <a:srgbClr val="FF00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79990" name="Rectangle 10"/>
            <p:cNvSpPr>
              <a:spLocks noChangeArrowheads="1"/>
            </p:cNvSpPr>
            <p:nvPr/>
          </p:nvSpPr>
          <p:spPr bwMode="auto">
            <a:xfrm>
              <a:off x="1824" y="2534"/>
              <a:ext cx="116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endParaRPr lang="it-IT">
                <a:latin typeface="Courier New" pitchFamily="49" charset="0"/>
              </a:endParaRPr>
            </a:p>
          </p:txBody>
        </p:sp>
      </p:grpSp>
      <p:sp>
        <p:nvSpPr>
          <p:cNvPr id="1870859" name="Text Box 11"/>
          <p:cNvSpPr txBox="1">
            <a:spLocks noChangeArrowheads="1"/>
          </p:cNvSpPr>
          <p:nvPr/>
        </p:nvSpPr>
        <p:spPr bwMode="auto">
          <a:xfrm>
            <a:off x="1150938" y="2563813"/>
            <a:ext cx="2159000" cy="3890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#</a:t>
            </a:r>
            <a:r>
              <a:rPr lang="en-US">
                <a:latin typeface="Courier New" pitchFamily="49" charset="0"/>
              </a:rPr>
              <a:t>mississipp</a:t>
            </a:r>
          </a:p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i</a:t>
            </a:r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#</a:t>
            </a:r>
            <a:r>
              <a:rPr lang="en-US">
                <a:latin typeface="Courier New" pitchFamily="49" charset="0"/>
              </a:rPr>
              <a:t>mississip</a:t>
            </a:r>
          </a:p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ippi</a:t>
            </a:r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#</a:t>
            </a:r>
            <a:r>
              <a:rPr lang="en-US">
                <a:latin typeface="Courier New" pitchFamily="49" charset="0"/>
              </a:rPr>
              <a:t>missis</a:t>
            </a:r>
          </a:p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issippi</a:t>
            </a:r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#</a:t>
            </a:r>
            <a:r>
              <a:rPr lang="en-US">
                <a:latin typeface="Courier New" pitchFamily="49" charset="0"/>
              </a:rPr>
              <a:t>mis</a:t>
            </a:r>
          </a:p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ississippi</a:t>
            </a:r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#</a:t>
            </a:r>
          </a:p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it-IT" b="1">
                <a:solidFill>
                  <a:schemeClr val="tx2"/>
                </a:solidFill>
                <a:latin typeface="Courier New" pitchFamily="49" charset="0"/>
              </a:rPr>
              <a:t>m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ississippi</a:t>
            </a:r>
          </a:p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pi</a:t>
            </a:r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#</a:t>
            </a:r>
            <a:r>
              <a:rPr lang="en-US">
                <a:latin typeface="Courier New" pitchFamily="49" charset="0"/>
              </a:rPr>
              <a:t>mississi</a:t>
            </a:r>
          </a:p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ppi</a:t>
            </a:r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#</a:t>
            </a:r>
            <a:r>
              <a:rPr lang="en-US">
                <a:latin typeface="Courier New" pitchFamily="49" charset="0"/>
              </a:rPr>
              <a:t>mississ</a:t>
            </a:r>
          </a:p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sippi</a:t>
            </a:r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#</a:t>
            </a:r>
            <a:r>
              <a:rPr lang="en-US">
                <a:latin typeface="Courier New" pitchFamily="49" charset="0"/>
              </a:rPr>
              <a:t>missi</a:t>
            </a:r>
          </a:p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sissippi</a:t>
            </a:r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#</a:t>
            </a:r>
            <a:r>
              <a:rPr lang="en-US">
                <a:latin typeface="Courier New" pitchFamily="49" charset="0"/>
              </a:rPr>
              <a:t>mi</a:t>
            </a:r>
          </a:p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ssippi</a:t>
            </a:r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#</a:t>
            </a:r>
            <a:r>
              <a:rPr lang="en-US">
                <a:latin typeface="Courier New" pitchFamily="49" charset="0"/>
              </a:rPr>
              <a:t>miss</a:t>
            </a:r>
          </a:p>
          <a:p>
            <a:pPr marL="457200" indent="-457200"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b="1">
                <a:solidFill>
                  <a:schemeClr val="tx2"/>
                </a:solidFill>
                <a:latin typeface="Courier New" pitchFamily="49" charset="0"/>
              </a:rPr>
              <a:t>ssissippi</a:t>
            </a:r>
            <a:r>
              <a:rPr lang="en-US">
                <a:solidFill>
                  <a:schemeClr val="tx2"/>
                </a:solidFill>
                <a:latin typeface="Courier New" pitchFamily="49" charset="0"/>
              </a:rPr>
              <a:t>#</a:t>
            </a:r>
            <a:r>
              <a:rPr lang="en-US">
                <a:latin typeface="Courier New" pitchFamily="49" charset="0"/>
              </a:rPr>
              <a:t>m</a:t>
            </a:r>
            <a:endParaRPr lang="en-GB">
              <a:latin typeface="Courier New" pitchFamily="49" charset="0"/>
            </a:endParaRPr>
          </a:p>
        </p:txBody>
      </p:sp>
      <p:sp>
        <p:nvSpPr>
          <p:cNvPr id="979972" name="Rectangle 12"/>
          <p:cNvSpPr>
            <a:spLocks noGrp="1" noChangeArrowheads="1"/>
          </p:cNvSpPr>
          <p:nvPr>
            <p:ph type="title"/>
          </p:nvPr>
        </p:nvSpPr>
        <p:spPr>
          <a:xfrm>
            <a:off x="468313" y="814388"/>
            <a:ext cx="7772400" cy="527050"/>
          </a:xfrm>
        </p:spPr>
        <p:txBody>
          <a:bodyPr/>
          <a:lstStyle/>
          <a:p>
            <a:pPr eaLnBrk="1" hangingPunct="1"/>
            <a:r>
              <a:rPr lang="it-IT" sz="3600" smtClean="0">
                <a:solidFill>
                  <a:srgbClr val="000099"/>
                </a:solidFill>
              </a:rPr>
              <a:t>How to compute the BWT ?</a:t>
            </a:r>
            <a:endParaRPr lang="en-US" sz="3600" smtClean="0">
              <a:solidFill>
                <a:srgbClr val="000099"/>
              </a:solidFill>
            </a:endParaRPr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055938" y="2106613"/>
            <a:ext cx="400050" cy="4360862"/>
            <a:chOff x="3024" y="1248"/>
            <a:chExt cx="252" cy="2747"/>
          </a:xfrm>
        </p:grpSpPr>
        <p:sp>
          <p:nvSpPr>
            <p:cNvPr id="979985" name="Text Box 14"/>
            <p:cNvSpPr txBox="1">
              <a:spLocks noChangeArrowheads="1"/>
            </p:cNvSpPr>
            <p:nvPr/>
          </p:nvSpPr>
          <p:spPr bwMode="auto">
            <a:xfrm>
              <a:off x="3024" y="1536"/>
              <a:ext cx="240" cy="2459"/>
            </a:xfrm>
            <a:prstGeom prst="rect">
              <a:avLst/>
            </a:prstGeom>
            <a:noFill/>
            <a:ln w="12700">
              <a:solidFill>
                <a:srgbClr val="FF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solidFill>
                    <a:srgbClr val="FF3300"/>
                  </a:solidFill>
                  <a:latin typeface="Courier New" pitchFamily="49" charset="0"/>
                </a:rPr>
                <a:t>i</a:t>
              </a:r>
            </a:p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solidFill>
                    <a:srgbClr val="FF3300"/>
                  </a:solidFill>
                  <a:latin typeface="Courier New" pitchFamily="49" charset="0"/>
                </a:rPr>
                <a:t>p</a:t>
              </a:r>
            </a:p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solidFill>
                    <a:srgbClr val="FF3300"/>
                  </a:solidFill>
                  <a:latin typeface="Courier New" pitchFamily="49" charset="0"/>
                </a:rPr>
                <a:t>s</a:t>
              </a:r>
            </a:p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solidFill>
                    <a:srgbClr val="FF3300"/>
                  </a:solidFill>
                  <a:latin typeface="Courier New" pitchFamily="49" charset="0"/>
                </a:rPr>
                <a:t>s</a:t>
              </a:r>
            </a:p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solidFill>
                    <a:srgbClr val="FF3300"/>
                  </a:solidFill>
                  <a:latin typeface="Courier New" pitchFamily="49" charset="0"/>
                </a:rPr>
                <a:t>m</a:t>
              </a:r>
            </a:p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latin typeface="Courier New" pitchFamily="49" charset="0"/>
                </a:rPr>
                <a:t>#</a:t>
              </a:r>
            </a:p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solidFill>
                    <a:srgbClr val="FF3300"/>
                  </a:solidFill>
                  <a:latin typeface="Courier New" pitchFamily="49" charset="0"/>
                </a:rPr>
                <a:t>p</a:t>
              </a:r>
            </a:p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solidFill>
                    <a:srgbClr val="FF3300"/>
                  </a:solidFill>
                  <a:latin typeface="Courier New" pitchFamily="49" charset="0"/>
                </a:rPr>
                <a:t>i</a:t>
              </a:r>
            </a:p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solidFill>
                    <a:srgbClr val="FF3300"/>
                  </a:solidFill>
                  <a:latin typeface="Courier New" pitchFamily="49" charset="0"/>
                </a:rPr>
                <a:t>s</a:t>
              </a:r>
            </a:p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solidFill>
                    <a:srgbClr val="FF3300"/>
                  </a:solidFill>
                  <a:latin typeface="Courier New" pitchFamily="49" charset="0"/>
                </a:rPr>
                <a:t>s</a:t>
              </a:r>
            </a:p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solidFill>
                    <a:srgbClr val="FF3300"/>
                  </a:solidFill>
                  <a:latin typeface="Courier New" pitchFamily="49" charset="0"/>
                </a:rPr>
                <a:t>i</a:t>
              </a:r>
            </a:p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>
                  <a:solidFill>
                    <a:srgbClr val="FF3300"/>
                  </a:solidFill>
                  <a:latin typeface="Courier New" pitchFamily="49" charset="0"/>
                </a:rPr>
                <a:t>i</a:t>
              </a:r>
              <a:endParaRPr lang="en-GB">
                <a:solidFill>
                  <a:srgbClr val="FF3300"/>
                </a:solidFill>
                <a:latin typeface="Courier New" pitchFamily="49" charset="0"/>
              </a:endParaRPr>
            </a:p>
          </p:txBody>
        </p:sp>
        <p:sp>
          <p:nvSpPr>
            <p:cNvPr id="979986" name="Rectangle 15"/>
            <p:cNvSpPr>
              <a:spLocks noChangeArrowheads="1"/>
            </p:cNvSpPr>
            <p:nvPr/>
          </p:nvSpPr>
          <p:spPr bwMode="auto">
            <a:xfrm>
              <a:off x="3024" y="1536"/>
              <a:ext cx="240" cy="2448"/>
            </a:xfrm>
            <a:prstGeom prst="rect">
              <a:avLst/>
            </a:prstGeom>
            <a:noFill/>
            <a:ln w="2540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79987" name="Text Box 16"/>
            <p:cNvSpPr txBox="1">
              <a:spLocks noChangeArrowheads="1"/>
            </p:cNvSpPr>
            <p:nvPr/>
          </p:nvSpPr>
          <p:spPr bwMode="auto">
            <a:xfrm>
              <a:off x="3072" y="1248"/>
              <a:ext cx="2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  <a:latin typeface="Comic Sans MS" pitchFamily="66" charset="0"/>
                </a:rPr>
                <a:t>L</a:t>
              </a:r>
              <a:endParaRPr lang="en-GB">
                <a:solidFill>
                  <a:srgbClr val="FF33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541338" y="2106613"/>
            <a:ext cx="990600" cy="4343400"/>
            <a:chOff x="1440" y="1248"/>
            <a:chExt cx="624" cy="2736"/>
          </a:xfrm>
        </p:grpSpPr>
        <p:sp>
          <p:nvSpPr>
            <p:cNvPr id="979981" name="Text Box 18"/>
            <p:cNvSpPr txBox="1">
              <a:spLocks noChangeArrowheads="1"/>
            </p:cNvSpPr>
            <p:nvPr/>
          </p:nvSpPr>
          <p:spPr bwMode="auto">
            <a:xfrm>
              <a:off x="1440" y="1536"/>
              <a:ext cx="624" cy="24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12</a:t>
              </a:r>
              <a:endParaRPr lang="en-US" b="1">
                <a:solidFill>
                  <a:srgbClr val="FF3300"/>
                </a:solidFill>
                <a:latin typeface="Courier New" pitchFamily="49" charset="0"/>
              </a:endParaRPr>
            </a:p>
            <a:p>
              <a:pPr marL="457200" indent="-457200" eaLnBrk="0" hangingPunct="0">
                <a:lnSpc>
                  <a:spcPct val="12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11</a:t>
              </a:r>
              <a:endParaRPr lang="en-US" b="1">
                <a:solidFill>
                  <a:srgbClr val="FF3300"/>
                </a:solidFill>
                <a:latin typeface="Courier New" pitchFamily="49" charset="0"/>
              </a:endParaRPr>
            </a:p>
            <a:p>
              <a:pPr marL="457200" indent="-457200" eaLnBrk="0" hangingPunct="0">
                <a:lnSpc>
                  <a:spcPct val="10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8</a:t>
              </a:r>
              <a:endParaRPr lang="en-US" b="1">
                <a:solidFill>
                  <a:srgbClr val="FF3300"/>
                </a:solidFill>
                <a:latin typeface="Courier New" pitchFamily="49" charset="0"/>
              </a:endParaRPr>
            </a:p>
            <a:p>
              <a:pPr marL="457200" indent="-457200" eaLnBrk="0" hangingPunct="0">
                <a:lnSpc>
                  <a:spcPct val="10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5</a:t>
              </a:r>
              <a:endParaRPr lang="en-US" b="1">
                <a:solidFill>
                  <a:srgbClr val="FF3300"/>
                </a:solidFill>
                <a:latin typeface="Courier New" pitchFamily="49" charset="0"/>
              </a:endParaRPr>
            </a:p>
            <a:p>
              <a:pPr marL="457200" indent="-457200" eaLnBrk="0" hangingPunct="0">
                <a:lnSpc>
                  <a:spcPct val="10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2</a:t>
              </a:r>
              <a:endParaRPr lang="en-US" b="1">
                <a:solidFill>
                  <a:srgbClr val="FF3300"/>
                </a:solidFill>
                <a:latin typeface="Courier New" pitchFamily="49" charset="0"/>
              </a:endParaRPr>
            </a:p>
            <a:p>
              <a:pPr marL="457200" indent="-457200" eaLnBrk="0" hangingPunct="0">
                <a:lnSpc>
                  <a:spcPct val="10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1</a:t>
              </a:r>
              <a:endParaRPr lang="en-US" b="1">
                <a:solidFill>
                  <a:srgbClr val="FF3300"/>
                </a:solidFill>
                <a:latin typeface="Courier New" pitchFamily="49" charset="0"/>
              </a:endParaRPr>
            </a:p>
            <a:p>
              <a:pPr marL="457200" indent="-457200" eaLnBrk="0" hangingPunct="0">
                <a:lnSpc>
                  <a:spcPct val="10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10</a:t>
              </a:r>
              <a:endParaRPr lang="en-US" b="1">
                <a:solidFill>
                  <a:srgbClr val="FF3300"/>
                </a:solidFill>
                <a:latin typeface="Courier New" pitchFamily="49" charset="0"/>
              </a:endParaRPr>
            </a:p>
            <a:p>
              <a:pPr marL="457200" indent="-457200" eaLnBrk="0" hangingPunct="0">
                <a:lnSpc>
                  <a:spcPct val="10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9</a:t>
              </a:r>
              <a:endParaRPr lang="en-US" b="1">
                <a:solidFill>
                  <a:srgbClr val="FF3300"/>
                </a:solidFill>
                <a:latin typeface="Courier New" pitchFamily="49" charset="0"/>
              </a:endParaRPr>
            </a:p>
            <a:p>
              <a:pPr marL="457200" indent="-457200" eaLnBrk="0" hangingPunct="0">
                <a:lnSpc>
                  <a:spcPct val="10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7</a:t>
              </a:r>
              <a:endParaRPr lang="en-US" b="1">
                <a:solidFill>
                  <a:srgbClr val="FF3300"/>
                </a:solidFill>
                <a:latin typeface="Courier New" pitchFamily="49" charset="0"/>
              </a:endParaRPr>
            </a:p>
            <a:p>
              <a:pPr marL="457200" indent="-457200" eaLnBrk="0" hangingPunct="0">
                <a:lnSpc>
                  <a:spcPct val="10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4</a:t>
              </a:r>
              <a:endParaRPr lang="en-US" b="1">
                <a:solidFill>
                  <a:srgbClr val="FF3300"/>
                </a:solidFill>
                <a:latin typeface="Courier New" pitchFamily="49" charset="0"/>
              </a:endParaRPr>
            </a:p>
            <a:p>
              <a:pPr marL="457200" indent="-457200" eaLnBrk="0" hangingPunct="0">
                <a:lnSpc>
                  <a:spcPct val="10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6</a:t>
              </a:r>
              <a:endParaRPr lang="en-US" b="1">
                <a:solidFill>
                  <a:srgbClr val="FF3300"/>
                </a:solidFill>
                <a:latin typeface="Courier New" pitchFamily="49" charset="0"/>
              </a:endParaRPr>
            </a:p>
            <a:p>
              <a:pPr marL="457200" indent="-457200" eaLnBrk="0" hangingPunct="0">
                <a:lnSpc>
                  <a:spcPct val="105000"/>
                </a:lnSpc>
                <a:spcBef>
                  <a:spcPct val="10000"/>
                </a:spcBef>
              </a:pPr>
              <a:r>
                <a:rPr lang="en-US" sz="1800" b="1">
                  <a:solidFill>
                    <a:srgbClr val="FF3300"/>
                  </a:solidFill>
                  <a:latin typeface="Courier New" pitchFamily="49" charset="0"/>
                </a:rPr>
                <a:t>3</a:t>
              </a:r>
              <a:endParaRPr lang="en-GB" b="1">
                <a:solidFill>
                  <a:srgbClr val="FF3300"/>
                </a:solidFill>
                <a:latin typeface="Courier New" pitchFamily="49" charset="0"/>
              </a:endParaRPr>
            </a:p>
          </p:txBody>
        </p: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1440" y="1248"/>
              <a:ext cx="344" cy="2736"/>
              <a:chOff x="1440" y="1248"/>
              <a:chExt cx="344" cy="2736"/>
            </a:xfrm>
          </p:grpSpPr>
          <p:sp>
            <p:nvSpPr>
              <p:cNvPr id="979983" name="Rectangle 20"/>
              <p:cNvSpPr>
                <a:spLocks noChangeArrowheads="1"/>
              </p:cNvSpPr>
              <p:nvPr/>
            </p:nvSpPr>
            <p:spPr bwMode="auto">
              <a:xfrm>
                <a:off x="1440" y="1536"/>
                <a:ext cx="288" cy="2448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79984" name="Text Box 21"/>
              <p:cNvSpPr txBox="1">
                <a:spLocks noChangeArrowheads="1"/>
              </p:cNvSpPr>
              <p:nvPr/>
            </p:nvSpPr>
            <p:spPr bwMode="auto">
              <a:xfrm>
                <a:off x="1440" y="1248"/>
                <a:ext cx="34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3300"/>
                    </a:solidFill>
                    <a:latin typeface="Comic Sans MS" pitchFamily="66" charset="0"/>
                  </a:rPr>
                  <a:t>SA</a:t>
                </a:r>
                <a:endParaRPr lang="en-GB">
                  <a:solidFill>
                    <a:srgbClr val="FF3300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1870870" name="AutoShape 22"/>
          <p:cNvSpPr>
            <a:spLocks noChangeArrowheads="1"/>
          </p:cNvSpPr>
          <p:nvPr/>
        </p:nvSpPr>
        <p:spPr bwMode="auto">
          <a:xfrm rot="10800000">
            <a:off x="617538" y="1878013"/>
            <a:ext cx="1219200" cy="228600"/>
          </a:xfrm>
          <a:prstGeom prst="curvedUpArrow">
            <a:avLst>
              <a:gd name="adj1" fmla="val 106667"/>
              <a:gd name="adj2" fmla="val 213333"/>
              <a:gd name="adj3" fmla="val 33333"/>
            </a:avLst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870871" name="AutoShape 23"/>
          <p:cNvSpPr>
            <a:spLocks noChangeArrowheads="1"/>
          </p:cNvSpPr>
          <p:nvPr/>
        </p:nvSpPr>
        <p:spPr bwMode="auto">
          <a:xfrm>
            <a:off x="4319588" y="2636838"/>
            <a:ext cx="3311525" cy="576262"/>
          </a:xfrm>
          <a:prstGeom prst="wedgeRectCallout">
            <a:avLst>
              <a:gd name="adj1" fmla="val -80394"/>
              <a:gd name="adj2" fmla="val 84162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r>
              <a:rPr lang="it-IT" sz="2400" dirty="0" smtClean="0">
                <a:solidFill>
                  <a:schemeClr val="bg1"/>
                </a:solidFill>
                <a:latin typeface="Tahoma" pitchFamily="34" charset="0"/>
              </a:rPr>
              <a:t>	L[3</a:t>
            </a:r>
            <a:r>
              <a:rPr lang="it-IT" sz="2400" dirty="0">
                <a:solidFill>
                  <a:schemeClr val="bg1"/>
                </a:solidFill>
                <a:latin typeface="Tahoma" pitchFamily="34" charset="0"/>
              </a:rPr>
              <a:t>] = T[ </a:t>
            </a:r>
            <a:r>
              <a:rPr lang="it-IT" sz="2400" dirty="0" smtClean="0">
                <a:solidFill>
                  <a:schemeClr val="bg1"/>
                </a:solidFill>
                <a:latin typeface="Tahoma" pitchFamily="34" charset="0"/>
              </a:rPr>
              <a:t>8 - 1 </a:t>
            </a:r>
            <a:r>
              <a:rPr lang="it-IT" sz="2400" dirty="0">
                <a:solidFill>
                  <a:schemeClr val="bg1"/>
                </a:solidFill>
                <a:latin typeface="Tahoma" pitchFamily="34" charset="0"/>
              </a:rPr>
              <a:t>]</a:t>
            </a:r>
            <a:endParaRPr lang="it-IT" sz="2400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870872" name="Text Box 24"/>
          <p:cNvSpPr txBox="1">
            <a:spLocks noChangeArrowheads="1"/>
          </p:cNvSpPr>
          <p:nvPr/>
        </p:nvSpPr>
        <p:spPr bwMode="auto">
          <a:xfrm>
            <a:off x="4175125" y="2205038"/>
            <a:ext cx="4029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>
                <a:solidFill>
                  <a:srgbClr val="000099"/>
                </a:solidFill>
                <a:latin typeface="Comic Sans MS" pitchFamily="66" charset="0"/>
              </a:rPr>
              <a:t>We said that: L[i] precedes F[i] in T</a:t>
            </a:r>
          </a:p>
        </p:txBody>
      </p: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3973513" y="3760985"/>
            <a:ext cx="4718050" cy="503237"/>
            <a:chOff x="2426" y="1525"/>
            <a:chExt cx="2767" cy="317"/>
          </a:xfrm>
        </p:grpSpPr>
        <p:sp>
          <p:nvSpPr>
            <p:cNvPr id="979979" name="Text Box 26"/>
            <p:cNvSpPr txBox="1">
              <a:spLocks noChangeArrowheads="1"/>
            </p:cNvSpPr>
            <p:nvPr/>
          </p:nvSpPr>
          <p:spPr bwMode="auto">
            <a:xfrm>
              <a:off x="2472" y="1570"/>
              <a:ext cx="27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800">
                  <a:solidFill>
                    <a:srgbClr val="000099"/>
                  </a:solidFill>
                  <a:latin typeface="Comic Sans MS" pitchFamily="66" charset="0"/>
                </a:rPr>
                <a:t>Given SA and T, we have L[i]  = T[SA[i]-1]</a:t>
              </a:r>
            </a:p>
          </p:txBody>
        </p:sp>
        <p:sp>
          <p:nvSpPr>
            <p:cNvPr id="979980" name="Rectangle 27"/>
            <p:cNvSpPr>
              <a:spLocks noChangeArrowheads="1"/>
            </p:cNvSpPr>
            <p:nvPr/>
          </p:nvSpPr>
          <p:spPr bwMode="auto">
            <a:xfrm>
              <a:off x="2426" y="1525"/>
              <a:ext cx="2767" cy="317"/>
            </a:xfrm>
            <a:prstGeom prst="rect">
              <a:avLst/>
            </a:prstGeom>
            <a:noFill/>
            <a:ln w="539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28" name="Group 25"/>
          <p:cNvGrpSpPr>
            <a:grpSpLocks/>
          </p:cNvGrpSpPr>
          <p:nvPr/>
        </p:nvGrpSpPr>
        <p:grpSpPr bwMode="auto">
          <a:xfrm>
            <a:off x="3963389" y="4653954"/>
            <a:ext cx="4569703" cy="1150936"/>
            <a:chOff x="2260" y="1525"/>
            <a:chExt cx="2680" cy="725"/>
          </a:xfrm>
        </p:grpSpPr>
        <p:sp>
          <p:nvSpPr>
            <p:cNvPr id="29" name="Text Box 26"/>
            <p:cNvSpPr txBox="1">
              <a:spLocks noChangeArrowheads="1"/>
            </p:cNvSpPr>
            <p:nvPr/>
          </p:nvSpPr>
          <p:spPr bwMode="auto">
            <a:xfrm>
              <a:off x="2312" y="1584"/>
              <a:ext cx="2581" cy="582"/>
            </a:xfrm>
            <a:prstGeom prst="rect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1800" dirty="0" err="1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This</a:t>
              </a:r>
              <a:r>
                <a:rPr lang="it-IT" sz="18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it-IT" sz="1800" dirty="0" err="1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is</a:t>
              </a:r>
              <a:r>
                <a:rPr lang="it-IT" sz="18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it-IT" sz="1800" dirty="0" err="1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one</a:t>
              </a:r>
              <a:r>
                <a:rPr lang="it-IT" sz="18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 of the </a:t>
              </a:r>
              <a:r>
                <a:rPr lang="it-IT" sz="1800" dirty="0" err="1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main</a:t>
              </a:r>
              <a:r>
                <a:rPr lang="it-IT" sz="18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it-IT" sz="1800" dirty="0" err="1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reasons</a:t>
              </a:r>
              <a:r>
                <a:rPr lang="it-IT" sz="18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 for</a:t>
              </a:r>
            </a:p>
            <a:p>
              <a:pPr algn="ctr"/>
              <a:r>
                <a:rPr lang="it-IT" sz="1800" dirty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t</a:t>
              </a:r>
              <a:r>
                <a:rPr lang="it-IT" sz="18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he </a:t>
              </a:r>
              <a:r>
                <a:rPr lang="it-IT" sz="1800" dirty="0" err="1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number</a:t>
              </a:r>
              <a:r>
                <a:rPr lang="it-IT" sz="18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 of </a:t>
              </a:r>
              <a:r>
                <a:rPr lang="it-IT" sz="1800" dirty="0" err="1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pubblications</a:t>
              </a:r>
              <a:r>
                <a:rPr lang="it-IT" sz="18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it-IT" sz="1800" dirty="0" err="1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spurred</a:t>
              </a:r>
              <a:endParaRPr lang="it-IT" sz="1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ctr"/>
              <a:r>
                <a:rPr lang="it-IT" sz="18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in ‘94-’10 on </a:t>
              </a:r>
              <a:r>
                <a:rPr lang="it-IT" sz="1800" dirty="0" err="1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Suffix</a:t>
              </a:r>
              <a:r>
                <a:rPr lang="it-IT" sz="18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 Array </a:t>
              </a:r>
              <a:r>
                <a:rPr lang="it-IT" sz="1800" dirty="0" err="1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construction</a:t>
              </a:r>
              <a:endParaRPr lang="it-IT" sz="18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2260" y="1525"/>
              <a:ext cx="2680" cy="725"/>
            </a:xfrm>
            <a:prstGeom prst="rect">
              <a:avLst/>
            </a:prstGeom>
            <a:noFill/>
            <a:ln w="5397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870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0859" grpId="0" autoUpdateAnimBg="0"/>
      <p:bldP spid="1870870" grpId="0" animBg="1"/>
      <p:bldP spid="1870871" grpId="0" animBg="1"/>
      <p:bldP spid="18708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77950" y="3060700"/>
            <a:ext cx="3352800" cy="2790825"/>
            <a:chOff x="3264" y="1833"/>
            <a:chExt cx="2112" cy="1758"/>
          </a:xfrm>
        </p:grpSpPr>
        <p:sp>
          <p:nvSpPr>
            <p:cNvPr id="984100" name="Rectangle 3"/>
            <p:cNvSpPr>
              <a:spLocks noChangeArrowheads="1"/>
            </p:cNvSpPr>
            <p:nvPr/>
          </p:nvSpPr>
          <p:spPr bwMode="auto">
            <a:xfrm>
              <a:off x="3264" y="2400"/>
              <a:ext cx="2064" cy="11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p  </a:t>
              </a:r>
              <a:r>
                <a:rPr lang="it-IT">
                  <a:solidFill>
                    <a:srgbClr val="777777"/>
                  </a:solidFill>
                  <a:latin typeface="Courier New" pitchFamily="49" charset="0"/>
                </a:rPr>
                <a:t>i</a:t>
              </a:r>
              <a:r>
                <a:rPr lang="en-US">
                  <a:solidFill>
                    <a:srgbClr val="777777"/>
                  </a:solidFill>
                  <a:latin typeface="Courier New" pitchFamily="49" charset="0"/>
                </a:rPr>
                <a:t>#</a:t>
              </a:r>
              <a:r>
                <a:rPr lang="it-IT">
                  <a:solidFill>
                    <a:srgbClr val="777777"/>
                  </a:solidFill>
                  <a:latin typeface="Courier New" pitchFamily="49" charset="0"/>
                </a:rPr>
                <a:t>m</a:t>
              </a:r>
              <a:r>
                <a:rPr lang="en-US">
                  <a:solidFill>
                    <a:srgbClr val="777777"/>
                  </a:solidFill>
                  <a:latin typeface="Courier New" pitchFamily="49" charset="0"/>
                </a:rPr>
                <a:t>issis</a:t>
              </a:r>
              <a:r>
                <a:rPr lang="it-IT">
                  <a:solidFill>
                    <a:srgbClr val="777777"/>
                  </a:solidFill>
                  <a:latin typeface="Courier New" pitchFamily="49" charset="0"/>
                </a:rPr>
                <a:t>si</a:t>
              </a:r>
              <a:r>
                <a:rPr lang="it-IT">
                  <a:latin typeface="Courier New" pitchFamily="49" charset="0"/>
                </a:rPr>
                <a:t>  p</a:t>
              </a:r>
            </a:p>
            <a:p>
              <a:pPr eaLnBrk="0" hangingPunct="0">
                <a:lnSpc>
                  <a:spcPct val="4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p  </a:t>
              </a:r>
              <a:r>
                <a:rPr lang="it-IT">
                  <a:solidFill>
                    <a:srgbClr val="777777"/>
                  </a:solidFill>
                  <a:latin typeface="Courier New" pitchFamily="49" charset="0"/>
                </a:rPr>
                <a:t>pi#mississ</a:t>
              </a:r>
              <a:r>
                <a:rPr lang="it-IT">
                  <a:latin typeface="Courier New" pitchFamily="49" charset="0"/>
                </a:rPr>
                <a:t>  i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</a:t>
              </a:r>
              <a:r>
                <a:rPr lang="it-IT">
                  <a:solidFill>
                    <a:srgbClr val="777777"/>
                  </a:solidFill>
                  <a:latin typeface="Courier New" pitchFamily="49" charset="0"/>
                </a:rPr>
                <a:t>ippi#missi</a:t>
              </a:r>
              <a:r>
                <a:rPr lang="it-IT">
                  <a:latin typeface="Courier New" pitchFamily="49" charset="0"/>
                </a:rPr>
                <a:t>  s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</a:t>
              </a:r>
              <a:r>
                <a:rPr lang="it-IT">
                  <a:solidFill>
                    <a:srgbClr val="777777"/>
                  </a:solidFill>
                  <a:latin typeface="Courier New" pitchFamily="49" charset="0"/>
                </a:rPr>
                <a:t>issippi#mi</a:t>
              </a:r>
              <a:r>
                <a:rPr lang="it-IT">
                  <a:latin typeface="Courier New" pitchFamily="49" charset="0"/>
                </a:rPr>
                <a:t>  s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</a:t>
              </a:r>
              <a:r>
                <a:rPr lang="it-IT">
                  <a:solidFill>
                    <a:srgbClr val="777777"/>
                  </a:solidFill>
                  <a:latin typeface="Courier New" pitchFamily="49" charset="0"/>
                </a:rPr>
                <a:t>sippi#miss</a:t>
              </a:r>
              <a:r>
                <a:rPr lang="it-IT">
                  <a:latin typeface="Courier New" pitchFamily="49" charset="0"/>
                </a:rPr>
                <a:t>  i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</a:t>
              </a:r>
              <a:r>
                <a:rPr lang="it-IT">
                  <a:solidFill>
                    <a:srgbClr val="777777"/>
                  </a:solidFill>
                  <a:latin typeface="Courier New" pitchFamily="49" charset="0"/>
                </a:rPr>
                <a:t>sissippi#m</a:t>
              </a:r>
              <a:r>
                <a:rPr lang="it-IT">
                  <a:latin typeface="Courier New" pitchFamily="49" charset="0"/>
                </a:rPr>
                <a:t>  i</a:t>
              </a:r>
              <a:endParaRPr lang="en-US">
                <a:latin typeface="Courier New" pitchFamily="49" charset="0"/>
              </a:endParaRPr>
            </a:p>
          </p:txBody>
        </p:sp>
        <p:sp>
          <p:nvSpPr>
            <p:cNvPr id="984101" name="Rectangle 4"/>
            <p:cNvSpPr>
              <a:spLocks noChangeArrowheads="1"/>
            </p:cNvSpPr>
            <p:nvPr/>
          </p:nvSpPr>
          <p:spPr bwMode="auto">
            <a:xfrm>
              <a:off x="3264" y="1833"/>
              <a:ext cx="2016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i  </a:t>
              </a:r>
              <a:r>
                <a:rPr lang="en-US">
                  <a:solidFill>
                    <a:srgbClr val="777777"/>
                  </a:solidFill>
                  <a:latin typeface="Courier New" pitchFamily="49" charset="0"/>
                </a:rPr>
                <a:t>ssippi#</a:t>
              </a:r>
              <a:r>
                <a:rPr lang="it-IT">
                  <a:solidFill>
                    <a:srgbClr val="777777"/>
                  </a:solidFill>
                  <a:latin typeface="Courier New" pitchFamily="49" charset="0"/>
                </a:rPr>
                <a:t>m</a:t>
              </a:r>
              <a:r>
                <a:rPr lang="en-US">
                  <a:solidFill>
                    <a:srgbClr val="777777"/>
                  </a:solidFill>
                  <a:latin typeface="Courier New" pitchFamily="49" charset="0"/>
                </a:rPr>
                <a:t>is</a:t>
              </a:r>
              <a:r>
                <a:rPr lang="it-IT">
                  <a:latin typeface="Courier New" pitchFamily="49" charset="0"/>
                </a:rPr>
                <a:t>  </a:t>
              </a:r>
              <a:r>
                <a:rPr lang="en-US">
                  <a:latin typeface="Courier New" pitchFamily="49" charset="0"/>
                </a:rPr>
                <a:t>s</a:t>
              </a:r>
            </a:p>
          </p:txBody>
        </p:sp>
        <p:sp>
          <p:nvSpPr>
            <p:cNvPr id="984102" name="Rectangle 5"/>
            <p:cNvSpPr>
              <a:spLocks noChangeArrowheads="1"/>
            </p:cNvSpPr>
            <p:nvPr/>
          </p:nvSpPr>
          <p:spPr bwMode="auto">
            <a:xfrm>
              <a:off x="3264" y="2219"/>
              <a:ext cx="211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m  </a:t>
              </a:r>
              <a:r>
                <a:rPr lang="it-IT">
                  <a:solidFill>
                    <a:srgbClr val="777777"/>
                  </a:solidFill>
                  <a:latin typeface="Courier New" pitchFamily="49" charset="0"/>
                </a:rPr>
                <a:t>issi</a:t>
              </a:r>
              <a:r>
                <a:rPr lang="en-US">
                  <a:solidFill>
                    <a:srgbClr val="777777"/>
                  </a:solidFill>
                  <a:latin typeface="Courier New" pitchFamily="49" charset="0"/>
                </a:rPr>
                <a:t>ssippi</a:t>
              </a:r>
              <a:r>
                <a:rPr lang="it-IT">
                  <a:latin typeface="Courier New" pitchFamily="49" charset="0"/>
                </a:rPr>
                <a:t>  </a:t>
              </a:r>
              <a:r>
                <a:rPr lang="en-US">
                  <a:latin typeface="Courier New" pitchFamily="49" charset="0"/>
                </a:rPr>
                <a:t>#</a:t>
              </a:r>
            </a:p>
          </p:txBody>
        </p:sp>
        <p:sp>
          <p:nvSpPr>
            <p:cNvPr id="984103" name="Rectangle 6"/>
            <p:cNvSpPr>
              <a:spLocks noChangeArrowheads="1"/>
            </p:cNvSpPr>
            <p:nvPr/>
          </p:nvSpPr>
          <p:spPr bwMode="auto">
            <a:xfrm>
              <a:off x="3264" y="2026"/>
              <a:ext cx="211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i  </a:t>
              </a:r>
              <a:r>
                <a:rPr lang="it-IT">
                  <a:solidFill>
                    <a:srgbClr val="777777"/>
                  </a:solidFill>
                  <a:latin typeface="Courier New" pitchFamily="49" charset="0"/>
                </a:rPr>
                <a:t>ssi</a:t>
              </a:r>
              <a:r>
                <a:rPr lang="en-US">
                  <a:solidFill>
                    <a:srgbClr val="777777"/>
                  </a:solidFill>
                  <a:latin typeface="Courier New" pitchFamily="49" charset="0"/>
                </a:rPr>
                <a:t>ssippi#</a:t>
              </a:r>
              <a:r>
                <a:rPr lang="it-IT">
                  <a:latin typeface="Courier New" pitchFamily="49" charset="0"/>
                </a:rPr>
                <a:t>  m</a:t>
              </a:r>
              <a:endParaRPr lang="en-US">
                <a:latin typeface="Courier New" pitchFamily="49" charset="0"/>
              </a:endParaRPr>
            </a:p>
          </p:txBody>
        </p:sp>
      </p:grpSp>
      <p:sp>
        <p:nvSpPr>
          <p:cNvPr id="984066" name="Rectangle 7"/>
          <p:cNvSpPr>
            <a:spLocks noChangeArrowheads="1"/>
          </p:cNvSpPr>
          <p:nvPr/>
        </p:nvSpPr>
        <p:spPr bwMode="auto">
          <a:xfrm>
            <a:off x="1346200" y="2114550"/>
            <a:ext cx="30480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#  </a:t>
            </a:r>
            <a:r>
              <a:rPr lang="en-US">
                <a:solidFill>
                  <a:srgbClr val="777777"/>
                </a:solidFill>
                <a:latin typeface="Courier New" pitchFamily="49" charset="0"/>
              </a:rPr>
              <a:t>mississipp</a:t>
            </a:r>
            <a:r>
              <a:rPr lang="it-IT">
                <a:latin typeface="Courier New" pitchFamily="49" charset="0"/>
              </a:rPr>
              <a:t>  i</a:t>
            </a:r>
            <a:endParaRPr lang="en-US">
              <a:latin typeface="Courier New" pitchFamily="49" charset="0"/>
            </a:endParaRPr>
          </a:p>
        </p:txBody>
      </p:sp>
      <p:sp>
        <p:nvSpPr>
          <p:cNvPr id="984067" name="Rectangle 8"/>
          <p:cNvSpPr>
            <a:spLocks noChangeArrowheads="1"/>
          </p:cNvSpPr>
          <p:nvPr/>
        </p:nvSpPr>
        <p:spPr bwMode="auto">
          <a:xfrm>
            <a:off x="1346200" y="2422525"/>
            <a:ext cx="3200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i  </a:t>
            </a:r>
            <a:r>
              <a:rPr lang="en-US">
                <a:solidFill>
                  <a:srgbClr val="777777"/>
                </a:solidFill>
                <a:latin typeface="Courier New" pitchFamily="49" charset="0"/>
              </a:rPr>
              <a:t>#</a:t>
            </a:r>
            <a:r>
              <a:rPr lang="it-IT">
                <a:solidFill>
                  <a:srgbClr val="777777"/>
                </a:solidFill>
                <a:latin typeface="Courier New" pitchFamily="49" charset="0"/>
              </a:rPr>
              <a:t>m</a:t>
            </a:r>
            <a:r>
              <a:rPr lang="en-US">
                <a:solidFill>
                  <a:srgbClr val="777777"/>
                </a:solidFill>
                <a:latin typeface="Courier New" pitchFamily="49" charset="0"/>
              </a:rPr>
              <a:t>ississip</a:t>
            </a:r>
            <a:r>
              <a:rPr lang="it-IT">
                <a:latin typeface="Courier New" pitchFamily="49" charset="0"/>
              </a:rPr>
              <a:t>  </a:t>
            </a:r>
            <a:r>
              <a:rPr lang="en-US">
                <a:latin typeface="Courier New" pitchFamily="49" charset="0"/>
              </a:rPr>
              <a:t>p</a:t>
            </a:r>
          </a:p>
        </p:txBody>
      </p:sp>
      <p:sp>
        <p:nvSpPr>
          <p:cNvPr id="984068" name="Rectangle 9"/>
          <p:cNvSpPr>
            <a:spLocks noChangeArrowheads="1"/>
          </p:cNvSpPr>
          <p:nvPr/>
        </p:nvSpPr>
        <p:spPr bwMode="auto">
          <a:xfrm>
            <a:off x="1346200" y="2727325"/>
            <a:ext cx="3962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i  </a:t>
            </a:r>
            <a:r>
              <a:rPr lang="en-US">
                <a:solidFill>
                  <a:srgbClr val="777777"/>
                </a:solidFill>
                <a:latin typeface="Courier New" pitchFamily="49" charset="0"/>
              </a:rPr>
              <a:t>ppi#</a:t>
            </a:r>
            <a:r>
              <a:rPr lang="it-IT">
                <a:solidFill>
                  <a:srgbClr val="777777"/>
                </a:solidFill>
                <a:latin typeface="Courier New" pitchFamily="49" charset="0"/>
              </a:rPr>
              <a:t>mi</a:t>
            </a:r>
            <a:r>
              <a:rPr lang="en-US">
                <a:solidFill>
                  <a:srgbClr val="777777"/>
                </a:solidFill>
                <a:latin typeface="Courier New" pitchFamily="49" charset="0"/>
              </a:rPr>
              <a:t>ssis</a:t>
            </a:r>
            <a:r>
              <a:rPr lang="it-IT">
                <a:latin typeface="Courier New" pitchFamily="49" charset="0"/>
              </a:rPr>
              <a:t>  </a:t>
            </a:r>
            <a:r>
              <a:rPr lang="en-US">
                <a:latin typeface="Courier New" pitchFamily="49" charset="0"/>
              </a:rPr>
              <a:t>s</a:t>
            </a:r>
            <a:r>
              <a:rPr lang="it-IT">
                <a:latin typeface="Courier New" pitchFamily="49" charset="0"/>
              </a:rPr>
              <a:t> </a:t>
            </a:r>
            <a:endParaRPr lang="en-US">
              <a:latin typeface="Courier New" pitchFamily="49" charset="0"/>
            </a:endParaRPr>
          </a:p>
        </p:txBody>
      </p:sp>
      <p:sp>
        <p:nvSpPr>
          <p:cNvPr id="984069" name="Rectangle 10"/>
          <p:cNvSpPr>
            <a:spLocks noChangeArrowheads="1"/>
          </p:cNvSpPr>
          <p:nvPr/>
        </p:nvSpPr>
        <p:spPr bwMode="auto">
          <a:xfrm>
            <a:off x="1346200" y="1722438"/>
            <a:ext cx="33813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>
                <a:solidFill>
                  <a:schemeClr val="tx2"/>
                </a:solidFill>
                <a:latin typeface="Comic Sans MS" pitchFamily="66" charset="0"/>
              </a:rPr>
              <a:t>F</a:t>
            </a:r>
            <a:endParaRPr lang="en-US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984070" name="Rectangle 11"/>
          <p:cNvSpPr>
            <a:spLocks noChangeArrowheads="1"/>
          </p:cNvSpPr>
          <p:nvPr/>
        </p:nvSpPr>
        <p:spPr bwMode="auto">
          <a:xfrm>
            <a:off x="3627438" y="1722438"/>
            <a:ext cx="3238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>
                <a:solidFill>
                  <a:schemeClr val="tx2"/>
                </a:solidFill>
                <a:latin typeface="Comic Sans MS" pitchFamily="66" charset="0"/>
              </a:rPr>
              <a:t>L</a:t>
            </a:r>
            <a:endParaRPr lang="en-US">
              <a:solidFill>
                <a:schemeClr val="tx2"/>
              </a:solidFill>
              <a:latin typeface="Comic Sans MS" pitchFamily="66" charset="0"/>
            </a:endParaRP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683000" y="4286250"/>
            <a:ext cx="4162425" cy="1295400"/>
            <a:chOff x="2304" y="2592"/>
            <a:chExt cx="2622" cy="816"/>
          </a:xfrm>
        </p:grpSpPr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3072" y="2640"/>
              <a:ext cx="1854" cy="212"/>
              <a:chOff x="3072" y="2496"/>
              <a:chExt cx="1854" cy="212"/>
            </a:xfrm>
          </p:grpSpPr>
          <p:sp>
            <p:nvSpPr>
              <p:cNvPr id="984098" name="AutoShape 14"/>
              <p:cNvSpPr>
                <a:spLocks noChangeArrowheads="1"/>
              </p:cNvSpPr>
              <p:nvPr/>
            </p:nvSpPr>
            <p:spPr bwMode="auto">
              <a:xfrm>
                <a:off x="3072" y="2514"/>
                <a:ext cx="240" cy="192"/>
              </a:xfrm>
              <a:prstGeom prst="rightArrow">
                <a:avLst>
                  <a:gd name="adj1" fmla="val 50000"/>
                  <a:gd name="adj2" fmla="val 31250"/>
                </a:avLst>
              </a:prstGeom>
              <a:solidFill>
                <a:srgbClr val="17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4099" name="Rectangle 15"/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1566" cy="21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/>
                  <a:buNone/>
                </a:pPr>
                <a:r>
                  <a:rPr lang="it-IT" sz="1600">
                    <a:latin typeface="Comic Sans MS" pitchFamily="66" charset="0"/>
                  </a:rPr>
                  <a:t>Take two equal L’s chars</a:t>
                </a:r>
              </a:p>
            </p:txBody>
          </p:sp>
        </p:grpSp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2304" y="2592"/>
              <a:ext cx="192" cy="816"/>
              <a:chOff x="384" y="2592"/>
              <a:chExt cx="192" cy="816"/>
            </a:xfrm>
          </p:grpSpPr>
          <p:sp>
            <p:nvSpPr>
              <p:cNvPr id="984096" name="Oval 17"/>
              <p:cNvSpPr>
                <a:spLocks noChangeArrowheads="1"/>
              </p:cNvSpPr>
              <p:nvPr/>
            </p:nvSpPr>
            <p:spPr bwMode="auto">
              <a:xfrm>
                <a:off x="384" y="2592"/>
                <a:ext cx="192" cy="240"/>
              </a:xfrm>
              <a:prstGeom prst="ellipse">
                <a:avLst/>
              </a:prstGeom>
              <a:noFill/>
              <a:ln w="254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4097" name="Oval 18"/>
              <p:cNvSpPr>
                <a:spLocks noChangeArrowheads="1"/>
              </p:cNvSpPr>
              <p:nvPr/>
            </p:nvSpPr>
            <p:spPr bwMode="auto">
              <a:xfrm>
                <a:off x="384" y="3168"/>
                <a:ext cx="192" cy="240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699000" y="3565525"/>
            <a:ext cx="3962400" cy="762000"/>
            <a:chOff x="2976" y="1968"/>
            <a:chExt cx="2496" cy="480"/>
          </a:xfrm>
        </p:grpSpPr>
        <p:sp>
          <p:nvSpPr>
            <p:cNvPr id="984092" name="Rectangle 20"/>
            <p:cNvSpPr>
              <a:spLocks noChangeArrowheads="1"/>
            </p:cNvSpPr>
            <p:nvPr/>
          </p:nvSpPr>
          <p:spPr bwMode="auto">
            <a:xfrm>
              <a:off x="2976" y="1968"/>
              <a:ext cx="249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marL="342900" indent="-3429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/>
                <a:buNone/>
              </a:pPr>
              <a:r>
                <a:rPr lang="it-IT" sz="1600" dirty="0" smtClean="0">
                  <a:solidFill>
                    <a:srgbClr val="000099"/>
                  </a:solidFill>
                  <a:latin typeface="Comic Sans MS" pitchFamily="66" charset="0"/>
                </a:rPr>
                <a:t>Can </a:t>
              </a:r>
              <a:r>
                <a:rPr lang="it-IT" sz="1600" dirty="0" err="1" smtClean="0">
                  <a:solidFill>
                    <a:srgbClr val="000099"/>
                  </a:solidFill>
                  <a:latin typeface="Comic Sans MS" pitchFamily="66" charset="0"/>
                </a:rPr>
                <a:t>we</a:t>
              </a:r>
              <a:r>
                <a:rPr lang="it-IT" sz="1600" dirty="0" smtClean="0">
                  <a:solidFill>
                    <a:srgbClr val="000099"/>
                  </a:solidFill>
                  <a:latin typeface="Comic Sans MS" pitchFamily="66" charset="0"/>
                </a:rPr>
                <a:t> </a:t>
              </a:r>
              <a:r>
                <a:rPr lang="it-IT" sz="1600" dirty="0" err="1">
                  <a:solidFill>
                    <a:srgbClr val="000099"/>
                  </a:solidFill>
                  <a:latin typeface="Comic Sans MS" pitchFamily="66" charset="0"/>
                </a:rPr>
                <a:t>map</a:t>
              </a:r>
              <a:r>
                <a:rPr lang="it-IT" sz="1600" dirty="0">
                  <a:solidFill>
                    <a:srgbClr val="000099"/>
                  </a:solidFill>
                  <a:latin typeface="Comic Sans MS" pitchFamily="66" charset="0"/>
                </a:rPr>
                <a:t> L’s </a:t>
              </a:r>
              <a:r>
                <a:rPr lang="it-IT" sz="1600" dirty="0" err="1" smtClean="0">
                  <a:solidFill>
                    <a:srgbClr val="000099"/>
                  </a:solidFill>
                  <a:latin typeface="Comic Sans MS" pitchFamily="66" charset="0"/>
                </a:rPr>
                <a:t>chars</a:t>
              </a:r>
              <a:r>
                <a:rPr lang="it-IT" sz="1600" dirty="0" smtClean="0">
                  <a:solidFill>
                    <a:srgbClr val="000099"/>
                  </a:solidFill>
                  <a:latin typeface="Comic Sans MS" pitchFamily="66" charset="0"/>
                </a:rPr>
                <a:t> </a:t>
              </a:r>
              <a:r>
                <a:rPr lang="it-IT" sz="1600" dirty="0" err="1" smtClean="0">
                  <a:solidFill>
                    <a:srgbClr val="000099"/>
                  </a:solidFill>
                  <a:latin typeface="Comic Sans MS" pitchFamily="66" charset="0"/>
                </a:rPr>
                <a:t>onto</a:t>
              </a:r>
              <a:r>
                <a:rPr lang="it-IT" sz="1600" dirty="0" smtClean="0">
                  <a:solidFill>
                    <a:srgbClr val="000099"/>
                  </a:solidFill>
                  <a:latin typeface="Comic Sans MS" pitchFamily="66" charset="0"/>
                </a:rPr>
                <a:t> </a:t>
              </a:r>
              <a:r>
                <a:rPr lang="it-IT" sz="1600" dirty="0" err="1">
                  <a:solidFill>
                    <a:srgbClr val="000099"/>
                  </a:solidFill>
                  <a:latin typeface="Comic Sans MS" pitchFamily="66" charset="0"/>
                </a:rPr>
                <a:t>F’s</a:t>
              </a:r>
              <a:r>
                <a:rPr lang="it-IT" sz="1600" dirty="0">
                  <a:solidFill>
                    <a:srgbClr val="000099"/>
                  </a:solidFill>
                  <a:latin typeface="Comic Sans MS" pitchFamily="66" charset="0"/>
                </a:rPr>
                <a:t> </a:t>
              </a:r>
              <a:r>
                <a:rPr lang="it-IT" sz="1600" dirty="0" err="1">
                  <a:solidFill>
                    <a:srgbClr val="000099"/>
                  </a:solidFill>
                  <a:latin typeface="Comic Sans MS" pitchFamily="66" charset="0"/>
                </a:rPr>
                <a:t>chars</a:t>
              </a:r>
              <a:r>
                <a:rPr lang="it-IT" sz="1600" dirty="0">
                  <a:solidFill>
                    <a:srgbClr val="000099"/>
                  </a:solidFill>
                  <a:latin typeface="Comic Sans MS" pitchFamily="66" charset="0"/>
                </a:rPr>
                <a:t> ?</a:t>
              </a:r>
            </a:p>
          </p:txBody>
        </p:sp>
        <p:sp>
          <p:nvSpPr>
            <p:cNvPr id="984093" name="Rectangle 21"/>
            <p:cNvSpPr>
              <a:spLocks noChangeArrowheads="1"/>
            </p:cNvSpPr>
            <p:nvPr/>
          </p:nvSpPr>
          <p:spPr bwMode="auto">
            <a:xfrm>
              <a:off x="2976" y="2208"/>
              <a:ext cx="249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marL="342900" indent="-3429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/>
                <a:buNone/>
              </a:pPr>
              <a:r>
                <a:rPr lang="it-IT" sz="1600" dirty="0">
                  <a:solidFill>
                    <a:srgbClr val="000099"/>
                  </a:solidFill>
                  <a:latin typeface="Comic Sans MS" pitchFamily="66" charset="0"/>
                </a:rPr>
                <a:t>... </a:t>
              </a:r>
              <a:r>
                <a:rPr lang="it-IT" sz="1600" dirty="0" err="1">
                  <a:solidFill>
                    <a:srgbClr val="000099"/>
                  </a:solidFill>
                  <a:latin typeface="Comic Sans MS" pitchFamily="66" charset="0"/>
                </a:rPr>
                <a:t>Need</a:t>
              </a:r>
              <a:r>
                <a:rPr lang="it-IT" sz="1600" dirty="0">
                  <a:solidFill>
                    <a:srgbClr val="000099"/>
                  </a:solidFill>
                  <a:latin typeface="Comic Sans MS" pitchFamily="66" charset="0"/>
                </a:rPr>
                <a:t> to </a:t>
              </a:r>
              <a:r>
                <a:rPr lang="it-IT" sz="1600" dirty="0" err="1">
                  <a:solidFill>
                    <a:srgbClr val="000099"/>
                  </a:solidFill>
                  <a:latin typeface="Comic Sans MS" pitchFamily="66" charset="0"/>
                </a:rPr>
                <a:t>distinguish</a:t>
              </a:r>
              <a:r>
                <a:rPr lang="it-IT" sz="1600" dirty="0">
                  <a:solidFill>
                    <a:srgbClr val="5C37FB"/>
                  </a:solidFill>
                  <a:latin typeface="Comic Sans MS" pitchFamily="66" charset="0"/>
                </a:rPr>
                <a:t> </a:t>
              </a:r>
              <a:r>
                <a:rPr lang="it-IT" sz="1600" dirty="0" err="1">
                  <a:solidFill>
                    <a:srgbClr val="CC3300"/>
                  </a:solidFill>
                  <a:latin typeface="Comic Sans MS" pitchFamily="66" charset="0"/>
                </a:rPr>
                <a:t>equal</a:t>
              </a:r>
              <a:r>
                <a:rPr lang="it-IT" sz="1600" dirty="0">
                  <a:solidFill>
                    <a:srgbClr val="CC3300"/>
                  </a:solidFill>
                  <a:latin typeface="Comic Sans MS" pitchFamily="66" charset="0"/>
                </a:rPr>
                <a:t> </a:t>
              </a:r>
              <a:r>
                <a:rPr lang="it-IT" sz="1600" dirty="0" err="1" smtClean="0">
                  <a:solidFill>
                    <a:srgbClr val="CC3300"/>
                  </a:solidFill>
                  <a:latin typeface="Comic Sans MS" pitchFamily="66" charset="0"/>
                </a:rPr>
                <a:t>chars</a:t>
              </a:r>
              <a:r>
                <a:rPr lang="it-IT" sz="1600" dirty="0" smtClean="0">
                  <a:solidFill>
                    <a:srgbClr val="000099"/>
                  </a:solidFill>
                  <a:latin typeface="Comic Sans MS" pitchFamily="66" charset="0"/>
                </a:rPr>
                <a:t>...</a:t>
              </a:r>
              <a:endParaRPr lang="it-IT" sz="1600" dirty="0">
                <a:solidFill>
                  <a:srgbClr val="000099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4906963" y="4718050"/>
            <a:ext cx="3322637" cy="336550"/>
            <a:chOff x="3072" y="2832"/>
            <a:chExt cx="2093" cy="212"/>
          </a:xfrm>
        </p:grpSpPr>
        <p:sp>
          <p:nvSpPr>
            <p:cNvPr id="984090" name="AutoShape 23"/>
            <p:cNvSpPr>
              <a:spLocks noChangeArrowheads="1"/>
            </p:cNvSpPr>
            <p:nvPr/>
          </p:nvSpPr>
          <p:spPr bwMode="auto">
            <a:xfrm>
              <a:off x="3072" y="2850"/>
              <a:ext cx="240" cy="192"/>
            </a:xfrm>
            <a:prstGeom prst="rightArrow">
              <a:avLst>
                <a:gd name="adj1" fmla="val 50000"/>
                <a:gd name="adj2" fmla="val 31250"/>
              </a:avLst>
            </a:prstGeom>
            <a:solidFill>
              <a:srgbClr val="17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4091" name="Rectangle 24"/>
            <p:cNvSpPr>
              <a:spLocks noChangeArrowheads="1"/>
            </p:cNvSpPr>
            <p:nvPr/>
          </p:nvSpPr>
          <p:spPr bwMode="auto">
            <a:xfrm>
              <a:off x="3360" y="2832"/>
              <a:ext cx="180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/>
                <a:buNone/>
              </a:pPr>
              <a:r>
                <a:rPr lang="it-IT" sz="1600">
                  <a:latin typeface="Comic Sans MS" pitchFamily="66" charset="0"/>
                </a:rPr>
                <a:t>Rotate rightward their rows</a:t>
              </a:r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1346200" y="4303713"/>
            <a:ext cx="2209800" cy="1211262"/>
            <a:chOff x="864" y="2625"/>
            <a:chExt cx="1392" cy="763"/>
          </a:xfrm>
        </p:grpSpPr>
        <p:sp>
          <p:nvSpPr>
            <p:cNvPr id="984088" name="Rectangle 26"/>
            <p:cNvSpPr>
              <a:spLocks noChangeArrowheads="1"/>
            </p:cNvSpPr>
            <p:nvPr/>
          </p:nvSpPr>
          <p:spPr bwMode="auto">
            <a:xfrm>
              <a:off x="864" y="2625"/>
              <a:ext cx="1392" cy="192"/>
            </a:xfrm>
            <a:prstGeom prst="rect">
              <a:avLst/>
            </a:prstGeom>
            <a:noFill/>
            <a:ln w="25400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4089" name="Rectangle 27"/>
            <p:cNvSpPr>
              <a:spLocks noChangeArrowheads="1"/>
            </p:cNvSpPr>
            <p:nvPr/>
          </p:nvSpPr>
          <p:spPr bwMode="auto">
            <a:xfrm>
              <a:off x="864" y="3196"/>
              <a:ext cx="1392" cy="192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866780" name="AutoShape 28"/>
          <p:cNvSpPr>
            <a:spLocks noChangeArrowheads="1"/>
          </p:cNvSpPr>
          <p:nvPr/>
        </p:nvSpPr>
        <p:spPr bwMode="auto">
          <a:xfrm rot="-4967377">
            <a:off x="88106" y="3218657"/>
            <a:ext cx="1830387" cy="539750"/>
          </a:xfrm>
          <a:prstGeom prst="curvedDownArrow">
            <a:avLst>
              <a:gd name="adj1" fmla="val 2010"/>
              <a:gd name="adj2" fmla="val 104750"/>
              <a:gd name="adj3" fmla="val 15773"/>
            </a:avLst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866781" name="AutoShape 29"/>
          <p:cNvSpPr>
            <a:spLocks noChangeArrowheads="1"/>
          </p:cNvSpPr>
          <p:nvPr/>
        </p:nvSpPr>
        <p:spPr bwMode="auto">
          <a:xfrm rot="-5157898">
            <a:off x="-249237" y="3870325"/>
            <a:ext cx="2514600" cy="533400"/>
          </a:xfrm>
          <a:prstGeom prst="curvedDownArrow">
            <a:avLst>
              <a:gd name="adj1" fmla="val 2794"/>
              <a:gd name="adj2" fmla="val 133091"/>
              <a:gd name="adj3" fmla="val 24176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5003800" y="5013325"/>
            <a:ext cx="2697163" cy="565150"/>
            <a:chOff x="3168" y="3072"/>
            <a:chExt cx="1699" cy="356"/>
          </a:xfrm>
        </p:grpSpPr>
        <p:sp>
          <p:nvSpPr>
            <p:cNvPr id="984086" name="Rectangle 31"/>
            <p:cNvSpPr>
              <a:spLocks noChangeArrowheads="1"/>
            </p:cNvSpPr>
            <p:nvPr/>
          </p:nvSpPr>
          <p:spPr bwMode="auto">
            <a:xfrm>
              <a:off x="3456" y="3216"/>
              <a:ext cx="1411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/>
                <a:buNone/>
              </a:pPr>
              <a:r>
                <a:rPr lang="it-IT" sz="1600">
                  <a:solidFill>
                    <a:schemeClr val="tx2"/>
                  </a:solidFill>
                  <a:latin typeface="Comic Sans MS" pitchFamily="66" charset="0"/>
                </a:rPr>
                <a:t>Same relative order !!</a:t>
              </a:r>
            </a:p>
          </p:txBody>
        </p:sp>
        <p:sp>
          <p:nvSpPr>
            <p:cNvPr id="984087" name="AutoShape 32"/>
            <p:cNvSpPr>
              <a:spLocks noChangeArrowheads="1"/>
            </p:cNvSpPr>
            <p:nvPr/>
          </p:nvSpPr>
          <p:spPr bwMode="auto">
            <a:xfrm rot="5400000">
              <a:off x="3144" y="3096"/>
              <a:ext cx="288" cy="24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18540 h 21600"/>
                <a:gd name="T20" fmla="*/ 18525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7213" y="0"/>
                  </a:moveTo>
                  <a:lnTo>
                    <a:pt x="12825" y="7200"/>
                  </a:lnTo>
                  <a:lnTo>
                    <a:pt x="15911" y="7200"/>
                  </a:lnTo>
                  <a:lnTo>
                    <a:pt x="15911" y="18563"/>
                  </a:lnTo>
                  <a:lnTo>
                    <a:pt x="0" y="18563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99CC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984078" name="Rectangle 33"/>
          <p:cNvSpPr>
            <a:spLocks noChangeArrowheads="1"/>
          </p:cNvSpPr>
          <p:nvPr/>
        </p:nvSpPr>
        <p:spPr bwMode="auto">
          <a:xfrm>
            <a:off x="1809750" y="2125663"/>
            <a:ext cx="1655763" cy="3671887"/>
          </a:xfrm>
          <a:prstGeom prst="rect">
            <a:avLst/>
          </a:prstGeom>
          <a:noFill/>
          <a:ln w="222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>
              <a:latin typeface="Times New Roman" pitchFamily="18" charset="0"/>
            </a:endParaRPr>
          </a:p>
        </p:txBody>
      </p:sp>
      <p:sp>
        <p:nvSpPr>
          <p:cNvPr id="984079" name="Text Box 34"/>
          <p:cNvSpPr txBox="1">
            <a:spLocks noChangeArrowheads="1"/>
          </p:cNvSpPr>
          <p:nvPr/>
        </p:nvSpPr>
        <p:spPr bwMode="auto">
          <a:xfrm>
            <a:off x="1862138" y="1838325"/>
            <a:ext cx="8683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1400" b="1">
                <a:solidFill>
                  <a:srgbClr val="C0C0C0"/>
                </a:solidFill>
                <a:latin typeface="Comic Sans MS" pitchFamily="66" charset="0"/>
              </a:rPr>
              <a:t>unknown</a:t>
            </a:r>
          </a:p>
        </p:txBody>
      </p:sp>
      <p:sp>
        <p:nvSpPr>
          <p:cNvPr id="1866787" name="Rectangle 35"/>
          <p:cNvSpPr>
            <a:spLocks noChangeArrowheads="1"/>
          </p:cNvSpPr>
          <p:nvPr/>
        </p:nvSpPr>
        <p:spPr bwMode="auto">
          <a:xfrm>
            <a:off x="1835150" y="2133600"/>
            <a:ext cx="1655763" cy="3671888"/>
          </a:xfrm>
          <a:prstGeom prst="rect">
            <a:avLst/>
          </a:prstGeom>
          <a:solidFill>
            <a:srgbClr val="969696"/>
          </a:solidFill>
          <a:ln w="222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>
              <a:latin typeface="Times New Roman" pitchFamily="18" charset="0"/>
            </a:endParaRPr>
          </a:p>
        </p:txBody>
      </p:sp>
      <p:sp>
        <p:nvSpPr>
          <p:cNvPr id="1866788" name="AutoShape 36"/>
          <p:cNvSpPr>
            <a:spLocks noChangeArrowheads="1"/>
          </p:cNvSpPr>
          <p:nvPr/>
        </p:nvSpPr>
        <p:spPr bwMode="auto">
          <a:xfrm rot="-579068">
            <a:off x="1593850" y="2414588"/>
            <a:ext cx="2089150" cy="71437"/>
          </a:xfrm>
          <a:prstGeom prst="leftArrow">
            <a:avLst>
              <a:gd name="adj1" fmla="val 50000"/>
              <a:gd name="adj2" fmla="val 731116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866789" name="AutoShape 37"/>
          <p:cNvSpPr>
            <a:spLocks noChangeArrowheads="1"/>
          </p:cNvSpPr>
          <p:nvPr/>
        </p:nvSpPr>
        <p:spPr bwMode="auto">
          <a:xfrm rot="1995241" flipV="1">
            <a:off x="1389063" y="3597275"/>
            <a:ext cx="2593975" cy="71438"/>
          </a:xfrm>
          <a:prstGeom prst="leftArrow">
            <a:avLst>
              <a:gd name="adj1" fmla="val 50000"/>
              <a:gd name="adj2" fmla="val 907771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866790" name="AutoShape 38"/>
          <p:cNvSpPr>
            <a:spLocks noChangeArrowheads="1"/>
          </p:cNvSpPr>
          <p:nvPr/>
        </p:nvSpPr>
        <p:spPr bwMode="auto">
          <a:xfrm rot="2584336" flipV="1">
            <a:off x="1300163" y="4586288"/>
            <a:ext cx="2808287" cy="71437"/>
          </a:xfrm>
          <a:prstGeom prst="leftArrow">
            <a:avLst>
              <a:gd name="adj1" fmla="val 50000"/>
              <a:gd name="adj2" fmla="val 982784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866791" name="AutoShape 39"/>
          <p:cNvSpPr>
            <a:spLocks noChangeArrowheads="1"/>
          </p:cNvSpPr>
          <p:nvPr/>
        </p:nvSpPr>
        <p:spPr bwMode="auto">
          <a:xfrm rot="2584336" flipV="1">
            <a:off x="1306513" y="4286250"/>
            <a:ext cx="2771775" cy="69850"/>
          </a:xfrm>
          <a:prstGeom prst="leftArrow">
            <a:avLst>
              <a:gd name="adj1" fmla="val 50000"/>
              <a:gd name="adj2" fmla="val 992045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84085" name="Rectangle 40"/>
          <p:cNvSpPr>
            <a:spLocks noGrp="1" noChangeArrowheads="1"/>
          </p:cNvSpPr>
          <p:nvPr>
            <p:ph type="title"/>
          </p:nvPr>
        </p:nvSpPr>
        <p:spPr>
          <a:xfrm>
            <a:off x="611188" y="715963"/>
            <a:ext cx="7772400" cy="481012"/>
          </a:xfrm>
        </p:spPr>
        <p:txBody>
          <a:bodyPr anchor="ctr"/>
          <a:lstStyle/>
          <a:p>
            <a:pPr eaLnBrk="1" hangingPunct="1"/>
            <a:r>
              <a:rPr lang="it-IT" smtClean="0">
                <a:solidFill>
                  <a:srgbClr val="000099"/>
                </a:solidFill>
              </a:rPr>
              <a:t>A useful tool:  L </a:t>
            </a:r>
            <a:r>
              <a:rPr lang="it-IT" sz="3100" smtClean="0">
                <a:solidFill>
                  <a:srgbClr val="000099"/>
                </a:solidFill>
                <a:sym typeface="Wingdings" pitchFamily="2" charset="2"/>
              </a:rPr>
              <a:t></a:t>
            </a:r>
            <a:r>
              <a:rPr lang="it-IT" smtClean="0">
                <a:solidFill>
                  <a:srgbClr val="000099"/>
                </a:solidFill>
              </a:rPr>
              <a:t> F mapping</a:t>
            </a:r>
            <a:endParaRPr lang="en-US" sz="2400" smtClean="0">
              <a:solidFill>
                <a:srgbClr val="000099"/>
              </a:solidFill>
            </a:endParaRPr>
          </a:p>
        </p:txBody>
      </p:sp>
      <p:grpSp>
        <p:nvGrpSpPr>
          <p:cNvPr id="41" name="Group 25"/>
          <p:cNvGrpSpPr>
            <a:grpSpLocks/>
          </p:cNvGrpSpPr>
          <p:nvPr/>
        </p:nvGrpSpPr>
        <p:grpSpPr bwMode="auto">
          <a:xfrm>
            <a:off x="1548742" y="6092749"/>
            <a:ext cx="7102277" cy="503237"/>
            <a:chOff x="2405" y="1507"/>
            <a:chExt cx="2767" cy="317"/>
          </a:xfrm>
        </p:grpSpPr>
        <p:sp>
          <p:nvSpPr>
            <p:cNvPr id="42" name="Text Box 26"/>
            <p:cNvSpPr txBox="1">
              <a:spLocks noChangeArrowheads="1"/>
            </p:cNvSpPr>
            <p:nvPr/>
          </p:nvSpPr>
          <p:spPr bwMode="auto">
            <a:xfrm>
              <a:off x="2472" y="1570"/>
              <a:ext cx="262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800" dirty="0" err="1" smtClean="0">
                  <a:solidFill>
                    <a:srgbClr val="000099"/>
                  </a:solidFill>
                  <a:latin typeface="Comic Sans MS" pitchFamily="66" charset="0"/>
                </a:rPr>
                <a:t>Rank</a:t>
              </a:r>
              <a:r>
                <a:rPr lang="it-IT" sz="1800" baseline="-25000" dirty="0" err="1" smtClean="0">
                  <a:solidFill>
                    <a:srgbClr val="000099"/>
                  </a:solidFill>
                  <a:latin typeface="Comic Sans MS" pitchFamily="66" charset="0"/>
                </a:rPr>
                <a:t>char</a:t>
              </a:r>
              <a:r>
                <a:rPr lang="it-IT" sz="1800" dirty="0" smtClean="0">
                  <a:solidFill>
                    <a:srgbClr val="000099"/>
                  </a:solidFill>
                  <a:latin typeface="Comic Sans MS" pitchFamily="66" charset="0"/>
                </a:rPr>
                <a:t>(</a:t>
              </a:r>
              <a:r>
                <a:rPr lang="it-IT" sz="1800" dirty="0" err="1" smtClean="0">
                  <a:solidFill>
                    <a:srgbClr val="000099"/>
                  </a:solidFill>
                  <a:latin typeface="Comic Sans MS" pitchFamily="66" charset="0"/>
                </a:rPr>
                <a:t>pos</a:t>
              </a:r>
              <a:r>
                <a:rPr lang="it-IT" sz="1800" dirty="0" smtClean="0">
                  <a:solidFill>
                    <a:srgbClr val="000099"/>
                  </a:solidFill>
                  <a:latin typeface="Comic Sans MS" pitchFamily="66" charset="0"/>
                </a:rPr>
                <a:t>) and </a:t>
              </a:r>
              <a:r>
                <a:rPr lang="it-IT" sz="1800" dirty="0" err="1" smtClean="0">
                  <a:solidFill>
                    <a:srgbClr val="000099"/>
                  </a:solidFill>
                  <a:latin typeface="Comic Sans MS" pitchFamily="66" charset="0"/>
                </a:rPr>
                <a:t>Select</a:t>
              </a:r>
              <a:r>
                <a:rPr lang="it-IT" sz="1800" baseline="-25000" dirty="0" err="1" smtClean="0">
                  <a:solidFill>
                    <a:srgbClr val="000099"/>
                  </a:solidFill>
                  <a:latin typeface="Comic Sans MS" pitchFamily="66" charset="0"/>
                </a:rPr>
                <a:t>char</a:t>
              </a:r>
              <a:r>
                <a:rPr lang="it-IT" sz="1800" dirty="0" smtClean="0">
                  <a:solidFill>
                    <a:srgbClr val="000099"/>
                  </a:solidFill>
                  <a:latin typeface="Comic Sans MS" pitchFamily="66" charset="0"/>
                </a:rPr>
                <a:t>(</a:t>
              </a:r>
              <a:r>
                <a:rPr lang="it-IT" sz="1800" dirty="0" err="1" smtClean="0">
                  <a:solidFill>
                    <a:srgbClr val="000099"/>
                  </a:solidFill>
                  <a:latin typeface="Comic Sans MS" pitchFamily="66" charset="0"/>
                </a:rPr>
                <a:t>pos</a:t>
              </a:r>
              <a:r>
                <a:rPr lang="it-IT" sz="1800" dirty="0" smtClean="0">
                  <a:solidFill>
                    <a:srgbClr val="000099"/>
                  </a:solidFill>
                  <a:latin typeface="Comic Sans MS" pitchFamily="66" charset="0"/>
                </a:rPr>
                <a:t>) </a:t>
              </a:r>
              <a:r>
                <a:rPr lang="it-IT" sz="1800" dirty="0" smtClean="0">
                  <a:solidFill>
                    <a:srgbClr val="000099"/>
                  </a:solidFill>
                  <a:latin typeface="Comic Sans MS" pitchFamily="66" charset="0"/>
                </a:rPr>
                <a:t>are </a:t>
              </a:r>
              <a:r>
                <a:rPr lang="it-IT" sz="1800" dirty="0" err="1" smtClean="0">
                  <a:solidFill>
                    <a:srgbClr val="000099"/>
                  </a:solidFill>
                  <a:latin typeface="Comic Sans MS" pitchFamily="66" charset="0"/>
                </a:rPr>
                <a:t>key</a:t>
              </a:r>
              <a:r>
                <a:rPr lang="it-IT" sz="1800" dirty="0" smtClean="0">
                  <a:solidFill>
                    <a:srgbClr val="000099"/>
                  </a:solidFill>
                  <a:latin typeface="Comic Sans MS" pitchFamily="66" charset="0"/>
                </a:rPr>
                <a:t> </a:t>
              </a:r>
              <a:r>
                <a:rPr lang="it-IT" sz="1800" dirty="0" err="1" smtClean="0">
                  <a:solidFill>
                    <a:srgbClr val="000099"/>
                  </a:solidFill>
                  <a:latin typeface="Comic Sans MS" pitchFamily="66" charset="0"/>
                </a:rPr>
                <a:t>operations</a:t>
              </a:r>
              <a:r>
                <a:rPr lang="it-IT" sz="1800" dirty="0" smtClean="0">
                  <a:solidFill>
                    <a:srgbClr val="000099"/>
                  </a:solidFill>
                  <a:latin typeface="Comic Sans MS" pitchFamily="66" charset="0"/>
                </a:rPr>
                <a:t> </a:t>
              </a:r>
              <a:r>
                <a:rPr lang="it-IT" sz="1800" dirty="0" err="1" smtClean="0">
                  <a:solidFill>
                    <a:srgbClr val="000099"/>
                  </a:solidFill>
                  <a:latin typeface="Comic Sans MS" pitchFamily="66" charset="0"/>
                </a:rPr>
                <a:t>nowadays</a:t>
              </a:r>
              <a:endParaRPr lang="it-IT" sz="1800" dirty="0">
                <a:solidFill>
                  <a:srgbClr val="000099"/>
                </a:solidFill>
                <a:latin typeface="Comic Sans MS" pitchFamily="66" charset="0"/>
              </a:endParaRPr>
            </a:p>
          </p:txBody>
        </p:sp>
        <p:sp>
          <p:nvSpPr>
            <p:cNvPr id="43" name="Rectangle 27"/>
            <p:cNvSpPr>
              <a:spLocks noChangeArrowheads="1"/>
            </p:cNvSpPr>
            <p:nvPr/>
          </p:nvSpPr>
          <p:spPr bwMode="auto">
            <a:xfrm>
              <a:off x="2405" y="1507"/>
              <a:ext cx="2767" cy="317"/>
            </a:xfrm>
            <a:prstGeom prst="rect">
              <a:avLst/>
            </a:prstGeom>
            <a:noFill/>
            <a:ln w="539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66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66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66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66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66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66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6780" grpId="0" animBg="1"/>
      <p:bldP spid="1866780" grpId="1" animBg="1"/>
      <p:bldP spid="1866781" grpId="0" animBg="1"/>
      <p:bldP spid="1866781" grpId="1" animBg="1"/>
      <p:bldP spid="1866788" grpId="0" animBg="1"/>
      <p:bldP spid="1866789" grpId="0" animBg="1"/>
      <p:bldP spid="1866790" grpId="0" animBg="1"/>
      <p:bldP spid="186679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71600" y="1981200"/>
            <a:ext cx="4743450" cy="2062163"/>
            <a:chOff x="864" y="1248"/>
            <a:chExt cx="2988" cy="1299"/>
          </a:xfrm>
        </p:grpSpPr>
        <p:sp>
          <p:nvSpPr>
            <p:cNvPr id="986152" name="Oval 3"/>
            <p:cNvSpPr>
              <a:spLocks noChangeArrowheads="1"/>
            </p:cNvSpPr>
            <p:nvPr/>
          </p:nvSpPr>
          <p:spPr bwMode="auto">
            <a:xfrm>
              <a:off x="864" y="1248"/>
              <a:ext cx="192" cy="240"/>
            </a:xfrm>
            <a:prstGeom prst="ellipse">
              <a:avLst/>
            </a:prstGeom>
            <a:noFill/>
            <a:ln w="222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6153" name="Text Box 4"/>
            <p:cNvSpPr txBox="1">
              <a:spLocks noChangeArrowheads="1"/>
            </p:cNvSpPr>
            <p:nvPr/>
          </p:nvSpPr>
          <p:spPr bwMode="auto">
            <a:xfrm>
              <a:off x="2777" y="2297"/>
              <a:ext cx="1075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>
                  <a:latin typeface="Comic Sans MS" pitchFamily="66" charset="0"/>
                </a:rPr>
                <a:t>T =</a:t>
              </a:r>
              <a:r>
                <a:rPr lang="it-IT">
                  <a:latin typeface="Times New Roman" pitchFamily="18" charset="0"/>
                </a:rPr>
                <a:t> ....           </a:t>
              </a:r>
              <a:r>
                <a:rPr lang="it-IT" b="1">
                  <a:solidFill>
                    <a:schemeClr val="tx2"/>
                  </a:solidFill>
                  <a:latin typeface="Times New Roman" pitchFamily="18" charset="0"/>
                </a:rPr>
                <a:t>#</a:t>
              </a:r>
            </a:p>
          </p:txBody>
        </p:sp>
      </p:grpSp>
      <p:sp>
        <p:nvSpPr>
          <p:cNvPr id="1868805" name="Rectangle 5"/>
          <p:cNvSpPr>
            <a:spLocks noChangeArrowheads="1"/>
          </p:cNvSpPr>
          <p:nvPr/>
        </p:nvSpPr>
        <p:spPr bwMode="auto">
          <a:xfrm>
            <a:off x="1835150" y="1989138"/>
            <a:ext cx="1655763" cy="3671887"/>
          </a:xfrm>
          <a:prstGeom prst="rect">
            <a:avLst/>
          </a:prstGeom>
          <a:solidFill>
            <a:srgbClr val="C0C0C0"/>
          </a:solidFill>
          <a:ln w="222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>
              <a:latin typeface="Times New Roman" pitchFamily="18" charset="0"/>
            </a:endParaRPr>
          </a:p>
        </p:txBody>
      </p:sp>
      <p:sp>
        <p:nvSpPr>
          <p:cNvPr id="986115" name="Rectangle 6"/>
          <p:cNvSpPr>
            <a:spLocks noChangeArrowheads="1"/>
          </p:cNvSpPr>
          <p:nvPr/>
        </p:nvSpPr>
        <p:spPr bwMode="auto">
          <a:xfrm>
            <a:off x="1371600" y="2286000"/>
            <a:ext cx="3200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i  </a:t>
            </a:r>
            <a:r>
              <a:rPr lang="en-US">
                <a:solidFill>
                  <a:srgbClr val="C0C0C0"/>
                </a:solidFill>
                <a:latin typeface="Courier New" pitchFamily="49" charset="0"/>
              </a:rPr>
              <a:t>#</a:t>
            </a:r>
            <a:r>
              <a:rPr lang="it-IT">
                <a:solidFill>
                  <a:srgbClr val="C0C0C0"/>
                </a:solidFill>
                <a:latin typeface="Courier New" pitchFamily="49" charset="0"/>
              </a:rPr>
              <a:t>m</a:t>
            </a:r>
            <a:r>
              <a:rPr lang="en-US">
                <a:solidFill>
                  <a:srgbClr val="C0C0C0"/>
                </a:solidFill>
                <a:latin typeface="Courier New" pitchFamily="49" charset="0"/>
              </a:rPr>
              <a:t>ississip</a:t>
            </a:r>
            <a:r>
              <a:rPr lang="it-IT">
                <a:latin typeface="Courier New" pitchFamily="49" charset="0"/>
              </a:rPr>
              <a:t>  </a:t>
            </a:r>
            <a:r>
              <a:rPr lang="en-US">
                <a:latin typeface="Courier New" pitchFamily="49" charset="0"/>
              </a:rPr>
              <a:t>p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403350" y="2924175"/>
            <a:ext cx="3352800" cy="2790825"/>
            <a:chOff x="3264" y="1833"/>
            <a:chExt cx="2112" cy="1758"/>
          </a:xfrm>
        </p:grpSpPr>
        <p:sp>
          <p:nvSpPr>
            <p:cNvPr id="986148" name="Rectangle 8"/>
            <p:cNvSpPr>
              <a:spLocks noChangeArrowheads="1"/>
            </p:cNvSpPr>
            <p:nvPr/>
          </p:nvSpPr>
          <p:spPr bwMode="auto">
            <a:xfrm>
              <a:off x="3264" y="2400"/>
              <a:ext cx="2064" cy="11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p  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i</a:t>
              </a:r>
              <a:r>
                <a:rPr lang="en-US">
                  <a:solidFill>
                    <a:srgbClr val="C0C0C0"/>
                  </a:solidFill>
                  <a:latin typeface="Courier New" pitchFamily="49" charset="0"/>
                </a:rPr>
                <a:t>#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m</a:t>
              </a:r>
              <a:r>
                <a:rPr lang="en-US">
                  <a:solidFill>
                    <a:srgbClr val="C0C0C0"/>
                  </a:solidFill>
                  <a:latin typeface="Courier New" pitchFamily="49" charset="0"/>
                </a:rPr>
                <a:t>issis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si</a:t>
              </a:r>
              <a:r>
                <a:rPr lang="it-IT">
                  <a:latin typeface="Courier New" pitchFamily="49" charset="0"/>
                </a:rPr>
                <a:t>  p</a:t>
              </a:r>
            </a:p>
            <a:p>
              <a:pPr eaLnBrk="0" hangingPunct="0">
                <a:lnSpc>
                  <a:spcPct val="4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p  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pi#mississ</a:t>
              </a:r>
              <a:r>
                <a:rPr lang="it-IT">
                  <a:latin typeface="Courier New" pitchFamily="49" charset="0"/>
                </a:rPr>
                <a:t>  i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ippi#missi</a:t>
              </a:r>
              <a:r>
                <a:rPr lang="it-IT">
                  <a:latin typeface="Courier New" pitchFamily="49" charset="0"/>
                </a:rPr>
                <a:t>  s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issippi#mi</a:t>
              </a:r>
              <a:r>
                <a:rPr lang="it-IT">
                  <a:latin typeface="Courier New" pitchFamily="49" charset="0"/>
                </a:rPr>
                <a:t>  s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sippi#miss</a:t>
              </a:r>
              <a:r>
                <a:rPr lang="it-IT">
                  <a:latin typeface="Courier New" pitchFamily="49" charset="0"/>
                </a:rPr>
                <a:t>  i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s  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sissippi#m</a:t>
              </a:r>
              <a:r>
                <a:rPr lang="it-IT">
                  <a:latin typeface="Courier New" pitchFamily="49" charset="0"/>
                </a:rPr>
                <a:t>  i</a:t>
              </a:r>
              <a:endParaRPr lang="en-US">
                <a:latin typeface="Courier New" pitchFamily="49" charset="0"/>
              </a:endParaRPr>
            </a:p>
          </p:txBody>
        </p:sp>
        <p:sp>
          <p:nvSpPr>
            <p:cNvPr id="986149" name="Rectangle 9"/>
            <p:cNvSpPr>
              <a:spLocks noChangeArrowheads="1"/>
            </p:cNvSpPr>
            <p:nvPr/>
          </p:nvSpPr>
          <p:spPr bwMode="auto">
            <a:xfrm>
              <a:off x="3264" y="1833"/>
              <a:ext cx="2016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i  </a:t>
              </a:r>
              <a:r>
                <a:rPr lang="en-US">
                  <a:solidFill>
                    <a:srgbClr val="C0C0C0"/>
                  </a:solidFill>
                  <a:latin typeface="Courier New" pitchFamily="49" charset="0"/>
                </a:rPr>
                <a:t>ssippi#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m</a:t>
              </a:r>
              <a:r>
                <a:rPr lang="en-US">
                  <a:solidFill>
                    <a:srgbClr val="C0C0C0"/>
                  </a:solidFill>
                  <a:latin typeface="Courier New" pitchFamily="49" charset="0"/>
                </a:rPr>
                <a:t>is</a:t>
              </a:r>
              <a:r>
                <a:rPr lang="it-IT">
                  <a:latin typeface="Courier New" pitchFamily="49" charset="0"/>
                </a:rPr>
                <a:t>  </a:t>
              </a:r>
              <a:r>
                <a:rPr lang="en-US">
                  <a:latin typeface="Courier New" pitchFamily="49" charset="0"/>
                </a:rPr>
                <a:t>s</a:t>
              </a:r>
            </a:p>
          </p:txBody>
        </p:sp>
        <p:sp>
          <p:nvSpPr>
            <p:cNvPr id="986150" name="Rectangle 10"/>
            <p:cNvSpPr>
              <a:spLocks noChangeArrowheads="1"/>
            </p:cNvSpPr>
            <p:nvPr/>
          </p:nvSpPr>
          <p:spPr bwMode="auto">
            <a:xfrm>
              <a:off x="3264" y="2219"/>
              <a:ext cx="211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m  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issi</a:t>
              </a:r>
              <a:r>
                <a:rPr lang="en-US">
                  <a:solidFill>
                    <a:srgbClr val="C0C0C0"/>
                  </a:solidFill>
                  <a:latin typeface="Courier New" pitchFamily="49" charset="0"/>
                </a:rPr>
                <a:t>ssippi</a:t>
              </a:r>
              <a:r>
                <a:rPr lang="it-IT">
                  <a:latin typeface="Courier New" pitchFamily="49" charset="0"/>
                </a:rPr>
                <a:t>  </a:t>
              </a:r>
              <a:r>
                <a:rPr lang="en-US">
                  <a:latin typeface="Courier New" pitchFamily="49" charset="0"/>
                </a:rPr>
                <a:t>#</a:t>
              </a:r>
            </a:p>
          </p:txBody>
        </p:sp>
        <p:sp>
          <p:nvSpPr>
            <p:cNvPr id="986151" name="Rectangle 11"/>
            <p:cNvSpPr>
              <a:spLocks noChangeArrowheads="1"/>
            </p:cNvSpPr>
            <p:nvPr/>
          </p:nvSpPr>
          <p:spPr bwMode="auto">
            <a:xfrm>
              <a:off x="3264" y="2026"/>
              <a:ext cx="211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i  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ssi</a:t>
              </a:r>
              <a:r>
                <a:rPr lang="en-US">
                  <a:solidFill>
                    <a:srgbClr val="C0C0C0"/>
                  </a:solidFill>
                  <a:latin typeface="Courier New" pitchFamily="49" charset="0"/>
                </a:rPr>
                <a:t>ssippi#</a:t>
              </a:r>
              <a:r>
                <a:rPr lang="it-IT">
                  <a:latin typeface="Courier New" pitchFamily="49" charset="0"/>
                </a:rPr>
                <a:t>  m</a:t>
              </a:r>
              <a:endParaRPr lang="en-US">
                <a:latin typeface="Courier New" pitchFamily="49" charset="0"/>
              </a:endParaRPr>
            </a:p>
          </p:txBody>
        </p:sp>
      </p:grpSp>
      <p:sp>
        <p:nvSpPr>
          <p:cNvPr id="986117" name="Rectangle 12"/>
          <p:cNvSpPr>
            <a:spLocks noGrp="1" noChangeArrowheads="1"/>
          </p:cNvSpPr>
          <p:nvPr>
            <p:ph type="title"/>
          </p:nvPr>
        </p:nvSpPr>
        <p:spPr>
          <a:xfrm>
            <a:off x="539750" y="787400"/>
            <a:ext cx="7772400" cy="481013"/>
          </a:xfrm>
        </p:spPr>
        <p:txBody>
          <a:bodyPr/>
          <a:lstStyle/>
          <a:p>
            <a:pPr eaLnBrk="1" hangingPunct="1"/>
            <a:r>
              <a:rPr lang="it-IT" smtClean="0">
                <a:solidFill>
                  <a:srgbClr val="000099"/>
                </a:solidFill>
              </a:rPr>
              <a:t>The BWT is invertible</a:t>
            </a:r>
            <a:endParaRPr lang="en-US" sz="2400" smtClean="0">
              <a:solidFill>
                <a:srgbClr val="000099"/>
              </a:solidFill>
            </a:endParaRPr>
          </a:p>
        </p:txBody>
      </p:sp>
      <p:sp>
        <p:nvSpPr>
          <p:cNvPr id="986118" name="Rectangle 13"/>
          <p:cNvSpPr>
            <a:spLocks noChangeArrowheads="1"/>
          </p:cNvSpPr>
          <p:nvPr/>
        </p:nvSpPr>
        <p:spPr bwMode="auto">
          <a:xfrm>
            <a:off x="1371600" y="1978025"/>
            <a:ext cx="30480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#  </a:t>
            </a:r>
            <a:r>
              <a:rPr lang="en-US">
                <a:solidFill>
                  <a:srgbClr val="C0C0C0"/>
                </a:solidFill>
                <a:latin typeface="Courier New" pitchFamily="49" charset="0"/>
              </a:rPr>
              <a:t>mississipp</a:t>
            </a:r>
            <a:r>
              <a:rPr lang="it-IT">
                <a:latin typeface="Courier New" pitchFamily="49" charset="0"/>
              </a:rPr>
              <a:t>  i</a:t>
            </a:r>
            <a:endParaRPr lang="en-US">
              <a:latin typeface="Courier New" pitchFamily="49" charset="0"/>
            </a:endParaRPr>
          </a:p>
        </p:txBody>
      </p:sp>
      <p:sp>
        <p:nvSpPr>
          <p:cNvPr id="986119" name="Rectangle 14"/>
          <p:cNvSpPr>
            <a:spLocks noChangeArrowheads="1"/>
          </p:cNvSpPr>
          <p:nvPr/>
        </p:nvSpPr>
        <p:spPr bwMode="auto">
          <a:xfrm>
            <a:off x="1371600" y="2590800"/>
            <a:ext cx="3962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i  </a:t>
            </a:r>
            <a:r>
              <a:rPr lang="en-US">
                <a:solidFill>
                  <a:srgbClr val="C0C0C0"/>
                </a:solidFill>
                <a:latin typeface="Courier New" pitchFamily="49" charset="0"/>
              </a:rPr>
              <a:t>ppi#</a:t>
            </a:r>
            <a:r>
              <a:rPr lang="it-IT">
                <a:solidFill>
                  <a:srgbClr val="C0C0C0"/>
                </a:solidFill>
                <a:latin typeface="Courier New" pitchFamily="49" charset="0"/>
              </a:rPr>
              <a:t>mi</a:t>
            </a:r>
            <a:r>
              <a:rPr lang="en-US">
                <a:solidFill>
                  <a:srgbClr val="C0C0C0"/>
                </a:solidFill>
                <a:latin typeface="Courier New" pitchFamily="49" charset="0"/>
              </a:rPr>
              <a:t>ssis</a:t>
            </a:r>
            <a:r>
              <a:rPr lang="it-IT">
                <a:latin typeface="Courier New" pitchFamily="49" charset="0"/>
              </a:rPr>
              <a:t>  </a:t>
            </a:r>
            <a:r>
              <a:rPr lang="en-US">
                <a:latin typeface="Courier New" pitchFamily="49" charset="0"/>
              </a:rPr>
              <a:t>s</a:t>
            </a:r>
            <a:r>
              <a:rPr lang="it-IT">
                <a:latin typeface="Courier New" pitchFamily="49" charset="0"/>
              </a:rPr>
              <a:t> </a:t>
            </a:r>
            <a:endParaRPr lang="en-US">
              <a:latin typeface="Courier New" pitchFamily="49" charset="0"/>
            </a:endParaRPr>
          </a:p>
        </p:txBody>
      </p:sp>
      <p:sp>
        <p:nvSpPr>
          <p:cNvPr id="986120" name="Rectangle 15"/>
          <p:cNvSpPr>
            <a:spLocks noChangeArrowheads="1"/>
          </p:cNvSpPr>
          <p:nvPr/>
        </p:nvSpPr>
        <p:spPr bwMode="auto">
          <a:xfrm>
            <a:off x="1371600" y="1585913"/>
            <a:ext cx="33813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>
                <a:latin typeface="Comic Sans MS" pitchFamily="66" charset="0"/>
              </a:rPr>
              <a:t>F</a:t>
            </a:r>
            <a:endParaRPr lang="en-US">
              <a:latin typeface="Comic Sans MS" pitchFamily="66" charset="0"/>
            </a:endParaRPr>
          </a:p>
        </p:txBody>
      </p:sp>
      <p:sp>
        <p:nvSpPr>
          <p:cNvPr id="986121" name="Rectangle 16"/>
          <p:cNvSpPr>
            <a:spLocks noChangeArrowheads="1"/>
          </p:cNvSpPr>
          <p:nvPr/>
        </p:nvSpPr>
        <p:spPr bwMode="auto">
          <a:xfrm>
            <a:off x="3652838" y="1585913"/>
            <a:ext cx="3238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>
                <a:latin typeface="Comic Sans MS" pitchFamily="66" charset="0"/>
              </a:rPr>
              <a:t>L</a:t>
            </a:r>
            <a:endParaRPr lang="en-US">
              <a:latin typeface="Comic Sans MS" pitchFamily="66" charset="0"/>
            </a:endParaRPr>
          </a:p>
        </p:txBody>
      </p:sp>
      <p:sp>
        <p:nvSpPr>
          <p:cNvPr id="986122" name="Rectangle 17"/>
          <p:cNvSpPr>
            <a:spLocks noChangeArrowheads="1"/>
          </p:cNvSpPr>
          <p:nvPr/>
        </p:nvSpPr>
        <p:spPr bwMode="auto">
          <a:xfrm>
            <a:off x="1835150" y="1989138"/>
            <a:ext cx="1655763" cy="3671887"/>
          </a:xfrm>
          <a:prstGeom prst="rect">
            <a:avLst/>
          </a:prstGeom>
          <a:noFill/>
          <a:ln w="222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>
              <a:latin typeface="Times New Roman" pitchFamily="18" charset="0"/>
            </a:endParaRPr>
          </a:p>
        </p:txBody>
      </p:sp>
      <p:sp>
        <p:nvSpPr>
          <p:cNvPr id="986123" name="Text Box 18"/>
          <p:cNvSpPr txBox="1">
            <a:spLocks noChangeArrowheads="1"/>
          </p:cNvSpPr>
          <p:nvPr/>
        </p:nvSpPr>
        <p:spPr bwMode="auto">
          <a:xfrm>
            <a:off x="1887538" y="1701800"/>
            <a:ext cx="8683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1400" b="1">
                <a:solidFill>
                  <a:srgbClr val="C0C0C0"/>
                </a:solidFill>
                <a:latin typeface="Comic Sans MS" pitchFamily="66" charset="0"/>
              </a:rPr>
              <a:t>unknown</a:t>
            </a: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140200" y="1989138"/>
            <a:ext cx="4752975" cy="1173162"/>
            <a:chOff x="2608" y="1117"/>
            <a:chExt cx="2132" cy="739"/>
          </a:xfrm>
        </p:grpSpPr>
        <p:sp>
          <p:nvSpPr>
            <p:cNvPr id="986145" name="Rectangle 20"/>
            <p:cNvSpPr>
              <a:spLocks noChangeArrowheads="1"/>
            </p:cNvSpPr>
            <p:nvPr/>
          </p:nvSpPr>
          <p:spPr bwMode="auto">
            <a:xfrm>
              <a:off x="2789" y="1344"/>
              <a:ext cx="195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marL="342900" indent="-342900" eaLnBrk="0" hangingPunct="0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/>
                <a:buNone/>
              </a:pPr>
              <a:r>
                <a:rPr lang="it-IT" sz="1600">
                  <a:latin typeface="Comic Sans MS" pitchFamily="66" charset="0"/>
                </a:rPr>
                <a:t>1. LF-array maps L’s to F’s chars</a:t>
              </a:r>
            </a:p>
          </p:txBody>
        </p:sp>
        <p:sp>
          <p:nvSpPr>
            <p:cNvPr id="986146" name="Rectangle 21"/>
            <p:cNvSpPr>
              <a:spLocks noChangeArrowheads="1"/>
            </p:cNvSpPr>
            <p:nvPr/>
          </p:nvSpPr>
          <p:spPr bwMode="auto">
            <a:xfrm>
              <a:off x="2789" y="1616"/>
              <a:ext cx="18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marL="342900" indent="-3429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/>
                <a:buNone/>
              </a:pPr>
              <a:r>
                <a:rPr lang="it-IT" sz="1600">
                  <a:latin typeface="Comic Sans MS" pitchFamily="66" charset="0"/>
                </a:rPr>
                <a:t>2. L[ i ]  precedes F[ i ] in T </a:t>
              </a:r>
            </a:p>
          </p:txBody>
        </p:sp>
        <p:sp>
          <p:nvSpPr>
            <p:cNvPr id="986147" name="Rectangle 22"/>
            <p:cNvSpPr>
              <a:spLocks noChangeArrowheads="1"/>
            </p:cNvSpPr>
            <p:nvPr/>
          </p:nvSpPr>
          <p:spPr bwMode="auto">
            <a:xfrm>
              <a:off x="2608" y="1117"/>
              <a:ext cx="92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1600">
                  <a:solidFill>
                    <a:srgbClr val="CC3300"/>
                  </a:solidFill>
                  <a:latin typeface="Comic Sans MS" pitchFamily="66" charset="0"/>
                </a:rPr>
                <a:t>Two key properties:</a:t>
              </a:r>
            </a:p>
          </p:txBody>
        </p:sp>
      </p:grpSp>
      <p:sp>
        <p:nvSpPr>
          <p:cNvPr id="1868823" name="Rectangle 23"/>
          <p:cNvSpPr>
            <a:spLocks noChangeArrowheads="1"/>
          </p:cNvSpPr>
          <p:nvPr/>
        </p:nvSpPr>
        <p:spPr bwMode="auto">
          <a:xfrm>
            <a:off x="4211638" y="3357563"/>
            <a:ext cx="2559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None/>
            </a:pPr>
            <a:r>
              <a:rPr lang="it-IT" sz="1600">
                <a:solidFill>
                  <a:schemeClr val="tx2"/>
                </a:solidFill>
                <a:latin typeface="Comic Sans MS" pitchFamily="66" charset="0"/>
              </a:rPr>
              <a:t>Reconstruct T backward:</a:t>
            </a:r>
          </a:p>
        </p:txBody>
      </p:sp>
      <p:sp>
        <p:nvSpPr>
          <p:cNvPr id="1868824" name="Oval 24"/>
          <p:cNvSpPr>
            <a:spLocks noChangeArrowheads="1"/>
          </p:cNvSpPr>
          <p:nvPr/>
        </p:nvSpPr>
        <p:spPr bwMode="auto">
          <a:xfrm>
            <a:off x="1373188" y="2276475"/>
            <a:ext cx="304800" cy="381000"/>
          </a:xfrm>
          <a:prstGeom prst="ellips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3635375" y="1989138"/>
            <a:ext cx="2259013" cy="2044700"/>
            <a:chOff x="2290" y="1253"/>
            <a:chExt cx="1423" cy="1288"/>
          </a:xfrm>
        </p:grpSpPr>
        <p:sp>
          <p:nvSpPr>
            <p:cNvPr id="986143" name="Oval 26"/>
            <p:cNvSpPr>
              <a:spLocks noChangeArrowheads="1"/>
            </p:cNvSpPr>
            <p:nvPr/>
          </p:nvSpPr>
          <p:spPr bwMode="auto">
            <a:xfrm>
              <a:off x="2290" y="1253"/>
              <a:ext cx="192" cy="240"/>
            </a:xfrm>
            <a:prstGeom prst="ellipse">
              <a:avLst/>
            </a:prstGeom>
            <a:noFill/>
            <a:ln w="222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6144" name="Rectangle 27"/>
            <p:cNvSpPr>
              <a:spLocks noChangeArrowheads="1"/>
            </p:cNvSpPr>
            <p:nvPr/>
          </p:nvSpPr>
          <p:spPr bwMode="auto">
            <a:xfrm>
              <a:off x="3560" y="2291"/>
              <a:ext cx="153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>
                  <a:solidFill>
                    <a:srgbClr val="5C37FB"/>
                  </a:solidFill>
                  <a:latin typeface="Tahoma" pitchFamily="34" charset="0"/>
                </a:rPr>
                <a:t>i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3635375" y="2276475"/>
            <a:ext cx="2197100" cy="1757363"/>
            <a:chOff x="2290" y="1434"/>
            <a:chExt cx="1384" cy="1107"/>
          </a:xfrm>
        </p:grpSpPr>
        <p:sp>
          <p:nvSpPr>
            <p:cNvPr id="986141" name="Oval 29"/>
            <p:cNvSpPr>
              <a:spLocks noChangeArrowheads="1"/>
            </p:cNvSpPr>
            <p:nvPr/>
          </p:nvSpPr>
          <p:spPr bwMode="auto">
            <a:xfrm>
              <a:off x="2290" y="1434"/>
              <a:ext cx="192" cy="240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6142" name="Rectangle 30"/>
            <p:cNvSpPr>
              <a:spLocks noChangeArrowheads="1"/>
            </p:cNvSpPr>
            <p:nvPr/>
          </p:nvSpPr>
          <p:spPr bwMode="auto">
            <a:xfrm>
              <a:off x="3470" y="2291"/>
              <a:ext cx="204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>
                  <a:solidFill>
                    <a:srgbClr val="FF3300"/>
                  </a:solidFill>
                  <a:latin typeface="Tahoma" pitchFamily="34" charset="0"/>
                </a:rPr>
                <a:t>p</a:t>
              </a:r>
            </a:p>
          </p:txBody>
        </p:sp>
      </p:grpSp>
      <p:sp>
        <p:nvSpPr>
          <p:cNvPr id="1868831" name="Oval 31"/>
          <p:cNvSpPr>
            <a:spLocks noChangeArrowheads="1"/>
          </p:cNvSpPr>
          <p:nvPr/>
        </p:nvSpPr>
        <p:spPr bwMode="auto">
          <a:xfrm>
            <a:off x="1403350" y="3860800"/>
            <a:ext cx="304800" cy="381000"/>
          </a:xfrm>
          <a:prstGeom prst="ellipse">
            <a:avLst/>
          </a:prstGeom>
          <a:noFill/>
          <a:ln w="222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3708400" y="3636963"/>
            <a:ext cx="1979613" cy="604837"/>
            <a:chOff x="2336" y="2291"/>
            <a:chExt cx="1247" cy="381"/>
          </a:xfrm>
        </p:grpSpPr>
        <p:sp>
          <p:nvSpPr>
            <p:cNvPr id="986139" name="Oval 33"/>
            <p:cNvSpPr>
              <a:spLocks noChangeArrowheads="1"/>
            </p:cNvSpPr>
            <p:nvPr/>
          </p:nvSpPr>
          <p:spPr bwMode="auto">
            <a:xfrm>
              <a:off x="2336" y="2432"/>
              <a:ext cx="192" cy="240"/>
            </a:xfrm>
            <a:prstGeom prst="ellips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6140" name="Rectangle 34"/>
            <p:cNvSpPr>
              <a:spLocks noChangeArrowheads="1"/>
            </p:cNvSpPr>
            <p:nvPr/>
          </p:nvSpPr>
          <p:spPr bwMode="auto">
            <a:xfrm>
              <a:off x="3379" y="2291"/>
              <a:ext cx="204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>
                  <a:solidFill>
                    <a:srgbClr val="00A000"/>
                  </a:solidFill>
                  <a:latin typeface="Tahoma" pitchFamily="34" charset="0"/>
                </a:rPr>
                <a:t>p</a:t>
              </a:r>
            </a:p>
          </p:txBody>
        </p:sp>
      </p:grpSp>
      <p:sp>
        <p:nvSpPr>
          <p:cNvPr id="1868835" name="Oval 35"/>
          <p:cNvSpPr>
            <a:spLocks noChangeArrowheads="1"/>
          </p:cNvSpPr>
          <p:nvPr/>
        </p:nvSpPr>
        <p:spPr bwMode="auto">
          <a:xfrm>
            <a:off x="1403350" y="4149725"/>
            <a:ext cx="304800" cy="381000"/>
          </a:xfrm>
          <a:prstGeom prst="ellipse">
            <a:avLst/>
          </a:prstGeom>
          <a:noFill/>
          <a:ln w="22225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3708400" y="3659188"/>
            <a:ext cx="1809750" cy="871537"/>
            <a:chOff x="2336" y="2305"/>
            <a:chExt cx="1140" cy="549"/>
          </a:xfrm>
        </p:grpSpPr>
        <p:sp>
          <p:nvSpPr>
            <p:cNvPr id="986137" name="Rectangle 37"/>
            <p:cNvSpPr>
              <a:spLocks noChangeArrowheads="1"/>
            </p:cNvSpPr>
            <p:nvPr/>
          </p:nvSpPr>
          <p:spPr bwMode="auto">
            <a:xfrm>
              <a:off x="3323" y="2305"/>
              <a:ext cx="153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>
                  <a:solidFill>
                    <a:srgbClr val="CC3300"/>
                  </a:solidFill>
                  <a:latin typeface="Tahoma" pitchFamily="34" charset="0"/>
                </a:rPr>
                <a:t>i</a:t>
              </a:r>
            </a:p>
          </p:txBody>
        </p:sp>
        <p:sp>
          <p:nvSpPr>
            <p:cNvPr id="986138" name="Oval 38"/>
            <p:cNvSpPr>
              <a:spLocks noChangeArrowheads="1"/>
            </p:cNvSpPr>
            <p:nvPr/>
          </p:nvSpPr>
          <p:spPr bwMode="auto">
            <a:xfrm>
              <a:off x="2336" y="2614"/>
              <a:ext cx="192" cy="240"/>
            </a:xfrm>
            <a:prstGeom prst="ellipse">
              <a:avLst/>
            </a:prstGeom>
            <a:noFill/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868839" name="Rectangle 39"/>
          <p:cNvSpPr>
            <a:spLocks noChangeArrowheads="1"/>
          </p:cNvSpPr>
          <p:nvPr/>
        </p:nvSpPr>
        <p:spPr bwMode="auto">
          <a:xfrm>
            <a:off x="1331913" y="1989138"/>
            <a:ext cx="503237" cy="3671887"/>
          </a:xfrm>
          <a:prstGeom prst="rect">
            <a:avLst/>
          </a:prstGeom>
          <a:solidFill>
            <a:srgbClr val="96969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" name="Rettangolo arrotondato 9"/>
          <p:cNvSpPr/>
          <p:nvPr/>
        </p:nvSpPr>
        <p:spPr bwMode="auto">
          <a:xfrm>
            <a:off x="2895600" y="5876925"/>
            <a:ext cx="6209037" cy="72139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Several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issues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about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efficiency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 in time and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space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Lucida San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68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68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68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68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68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68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68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68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68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8805" grpId="0" animBg="1"/>
      <p:bldP spid="1868805" grpId="1" animBg="1"/>
      <p:bldP spid="1868823" grpId="0"/>
      <p:bldP spid="1868824" grpId="0" animBg="1"/>
      <p:bldP spid="1868831" grpId="0" animBg="1"/>
      <p:bldP spid="1868835" grpId="0" animBg="1"/>
      <p:bldP spid="186883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44016" y="764704"/>
            <a:ext cx="7772400" cy="528637"/>
          </a:xfrm>
        </p:spPr>
        <p:txBody>
          <a:bodyPr/>
          <a:lstStyle/>
          <a:p>
            <a:r>
              <a:rPr lang="it-IT" altLang="en-US" sz="3000" dirty="0">
                <a:solidFill>
                  <a:srgbClr val="000099"/>
                </a:solidFill>
              </a:rPr>
              <a:t>Basic </a:t>
            </a:r>
            <a:r>
              <a:rPr lang="it-IT" altLang="en-US" sz="3000" dirty="0" err="1">
                <a:solidFill>
                  <a:srgbClr val="000099"/>
                </a:solidFill>
              </a:rPr>
              <a:t>notation</a:t>
            </a:r>
            <a:r>
              <a:rPr lang="it-IT" altLang="en-US" sz="3000" dirty="0">
                <a:solidFill>
                  <a:srgbClr val="000099"/>
                </a:solidFill>
              </a:rPr>
              <a:t> and </a:t>
            </a:r>
            <a:r>
              <a:rPr lang="it-IT" altLang="en-US" sz="3000" dirty="0" err="1">
                <a:solidFill>
                  <a:srgbClr val="000099"/>
                </a:solidFill>
              </a:rPr>
              <a:t>facts</a:t>
            </a:r>
            <a:endParaRPr lang="en-US" altLang="en-US" sz="3000" dirty="0">
              <a:solidFill>
                <a:srgbClr val="000099"/>
              </a:solidFill>
            </a:endParaRPr>
          </a:p>
        </p:txBody>
      </p:sp>
      <p:sp>
        <p:nvSpPr>
          <p:cNvPr id="1047555" name="Rectangle 3"/>
          <p:cNvSpPr>
            <a:spLocks noChangeArrowheads="1"/>
          </p:cNvSpPr>
          <p:nvPr/>
        </p:nvSpPr>
        <p:spPr bwMode="auto">
          <a:xfrm>
            <a:off x="685800" y="4134246"/>
            <a:ext cx="815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it-IT" altLang="en-US" sz="2000">
                <a:solidFill>
                  <a:srgbClr val="CC3300"/>
                </a:solidFill>
                <a:latin typeface="Comic Sans MS" panose="030F0702030302020204" pitchFamily="66" charset="0"/>
              </a:rPr>
              <a:t>Occurrences</a:t>
            </a:r>
            <a:r>
              <a:rPr lang="it-IT" altLang="en-US" sz="2000">
                <a:latin typeface="Comic Sans MS" panose="030F0702030302020204" pitchFamily="66" charset="0"/>
              </a:rPr>
              <a:t> of P in T = All suffixes of T having P as a prefix</a:t>
            </a:r>
            <a:endParaRPr lang="en-US" altLang="en-US" sz="2000">
              <a:latin typeface="Comic Sans MS" panose="030F0702030302020204" pitchFamily="66" charset="0"/>
            </a:endParaRPr>
          </a:p>
        </p:txBody>
      </p:sp>
      <p:sp>
        <p:nvSpPr>
          <p:cNvPr id="1047556" name="Rectangle 4"/>
          <p:cNvSpPr>
            <a:spLocks noChangeArrowheads="1"/>
          </p:cNvSpPr>
          <p:nvPr/>
        </p:nvSpPr>
        <p:spPr bwMode="auto">
          <a:xfrm>
            <a:off x="1042988" y="6074171"/>
            <a:ext cx="49022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it-IT" altLang="en-US" sz="2000">
                <a:solidFill>
                  <a:srgbClr val="CC3300"/>
                </a:solidFill>
                <a:latin typeface="Comic Sans MS" panose="030F0702030302020204" pitchFamily="66" charset="0"/>
              </a:rPr>
              <a:t>SUF(T)</a:t>
            </a:r>
            <a:r>
              <a:rPr lang="it-IT" altLang="en-US" sz="2000">
                <a:solidFill>
                  <a:schemeClr val="accent1"/>
                </a:solidFill>
                <a:latin typeface="Comic Sans MS" panose="030F0702030302020204" pitchFamily="66" charset="0"/>
              </a:rPr>
              <a:t> </a:t>
            </a:r>
            <a:r>
              <a:rPr lang="it-IT" altLang="en-US" sz="2000">
                <a:latin typeface="Comic Sans MS" panose="030F0702030302020204" pitchFamily="66" charset="0"/>
              </a:rPr>
              <a:t>= Sorted set of suffixes of T</a:t>
            </a:r>
            <a:endParaRPr lang="en-US" altLang="en-US" sz="2400">
              <a:latin typeface="Comic Sans MS" panose="030F0702030302020204" pitchFamily="66" charset="0"/>
            </a:endParaRPr>
          </a:p>
        </p:txBody>
      </p:sp>
      <p:grpSp>
        <p:nvGrpSpPr>
          <p:cNvPr id="1047557" name="Group 5"/>
          <p:cNvGrpSpPr>
            <a:grpSpLocks/>
          </p:cNvGrpSpPr>
          <p:nvPr/>
        </p:nvGrpSpPr>
        <p:grpSpPr bwMode="auto">
          <a:xfrm>
            <a:off x="1828800" y="4743846"/>
            <a:ext cx="5105400" cy="914400"/>
            <a:chOff x="528" y="2544"/>
            <a:chExt cx="3216" cy="576"/>
          </a:xfrm>
        </p:grpSpPr>
        <p:sp>
          <p:nvSpPr>
            <p:cNvPr id="1047558" name="Rectangle 6"/>
            <p:cNvSpPr>
              <a:spLocks noChangeArrowheads="1"/>
            </p:cNvSpPr>
            <p:nvPr/>
          </p:nvSpPr>
          <p:spPr bwMode="auto">
            <a:xfrm>
              <a:off x="672" y="2544"/>
              <a:ext cx="307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lvl="2" eaLnBrk="0" hangingPunct="0">
                <a:lnSpc>
                  <a:spcPct val="80000"/>
                </a:lnSpc>
                <a:spcBef>
                  <a:spcPct val="10000"/>
                </a:spcBef>
                <a:buClr>
                  <a:schemeClr val="hlink"/>
                </a:buClr>
                <a:buSzPct val="100000"/>
              </a:pPr>
              <a:r>
                <a:rPr lang="en-US" altLang="en-US" sz="2000">
                  <a:latin typeface="Comic Sans MS" panose="030F0702030302020204" pitchFamily="66" charset="0"/>
                </a:rPr>
                <a:t>T =</a:t>
              </a:r>
              <a:r>
                <a:rPr lang="en-US" altLang="en-US" sz="2000">
                  <a:solidFill>
                    <a:schemeClr val="folHlink"/>
                  </a:solidFill>
                  <a:latin typeface="Comic Sans MS" panose="030F0702030302020204" pitchFamily="66" charset="0"/>
                </a:rPr>
                <a:t> </a:t>
              </a:r>
              <a:r>
                <a:rPr lang="it-IT" altLang="en-US" sz="2000">
                  <a:latin typeface="Comic Sans MS" panose="030F0702030302020204" pitchFamily="66" charset="0"/>
                </a:rPr>
                <a:t>mis</a:t>
              </a:r>
              <a:r>
                <a:rPr lang="it-IT" altLang="en-US" sz="2000" u="sng">
                  <a:solidFill>
                    <a:srgbClr val="339933"/>
                  </a:solidFill>
                  <a:latin typeface="Comic Sans MS" panose="030F0702030302020204" pitchFamily="66" charset="0"/>
                </a:rPr>
                <a:t>si</a:t>
              </a:r>
              <a:r>
                <a:rPr lang="it-IT" altLang="en-US" sz="2000">
                  <a:solidFill>
                    <a:srgbClr val="339933"/>
                  </a:solidFill>
                  <a:latin typeface="Comic Sans MS" panose="030F0702030302020204" pitchFamily="66" charset="0"/>
                </a:rPr>
                <a:t>ssippi</a:t>
              </a:r>
              <a:endParaRPr lang="en-US" altLang="en-US" sz="2000">
                <a:solidFill>
                  <a:srgbClr val="339933"/>
                </a:solidFill>
                <a:latin typeface="Comic Sans MS" panose="030F0702030302020204" pitchFamily="66" charset="0"/>
              </a:endParaRPr>
            </a:p>
            <a:p>
              <a:pPr lvl="2" eaLnBrk="0" hangingPunct="0">
                <a:lnSpc>
                  <a:spcPct val="90000"/>
                </a:lnSpc>
                <a:spcBef>
                  <a:spcPct val="10000"/>
                </a:spcBef>
                <a:buClr>
                  <a:schemeClr val="hlink"/>
                </a:buClr>
                <a:buSzPct val="100000"/>
              </a:pPr>
              <a:r>
                <a:rPr lang="en-US" altLang="en-US" sz="2000">
                  <a:latin typeface="Comic Sans MS" panose="030F0702030302020204" pitchFamily="66" charset="0"/>
                </a:rPr>
                <a:t> </a:t>
              </a:r>
              <a:r>
                <a:rPr lang="it-IT" altLang="en-US" sz="2000">
                  <a:latin typeface="Comic Sans MS" panose="030F0702030302020204" pitchFamily="66" charset="0"/>
                </a:rPr>
                <a:t>     missis</a:t>
              </a:r>
              <a:r>
                <a:rPr lang="it-IT" altLang="en-US" sz="2000" u="sng">
                  <a:solidFill>
                    <a:srgbClr val="339933"/>
                  </a:solidFill>
                  <a:latin typeface="Comic Sans MS" panose="030F0702030302020204" pitchFamily="66" charset="0"/>
                </a:rPr>
                <a:t>si</a:t>
              </a:r>
              <a:r>
                <a:rPr lang="it-IT" altLang="en-US" sz="2000">
                  <a:solidFill>
                    <a:srgbClr val="339933"/>
                  </a:solidFill>
                  <a:latin typeface="Comic Sans MS" panose="030F0702030302020204" pitchFamily="66" charset="0"/>
                </a:rPr>
                <a:t>ppi</a:t>
              </a:r>
              <a:endParaRPr lang="en-US" altLang="en-US" sz="2000">
                <a:solidFill>
                  <a:srgbClr val="339933"/>
                </a:solidFill>
                <a:latin typeface="Comic Sans MS" panose="030F0702030302020204" pitchFamily="66" charset="0"/>
              </a:endParaRPr>
            </a:p>
          </p:txBody>
        </p:sp>
        <p:grpSp>
          <p:nvGrpSpPr>
            <p:cNvPr id="1047559" name="Group 7"/>
            <p:cNvGrpSpPr>
              <a:grpSpLocks/>
            </p:cNvGrpSpPr>
            <p:nvPr/>
          </p:nvGrpSpPr>
          <p:grpSpPr bwMode="auto">
            <a:xfrm>
              <a:off x="2688" y="2544"/>
              <a:ext cx="537" cy="576"/>
              <a:chOff x="3648" y="2496"/>
              <a:chExt cx="537" cy="576"/>
            </a:xfrm>
          </p:grpSpPr>
          <p:sp>
            <p:nvSpPr>
              <p:cNvPr id="1047560" name="AutoShape 8"/>
              <p:cNvSpPr>
                <a:spLocks/>
              </p:cNvSpPr>
              <p:nvPr/>
            </p:nvSpPr>
            <p:spPr bwMode="auto">
              <a:xfrm>
                <a:off x="3648" y="2496"/>
                <a:ext cx="96" cy="576"/>
              </a:xfrm>
              <a:prstGeom prst="rightBrace">
                <a:avLst>
                  <a:gd name="adj1" fmla="val 50000"/>
                  <a:gd name="adj2" fmla="val 50000"/>
                </a:avLst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6969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561" name="Text Box 9"/>
              <p:cNvSpPr txBox="1">
                <a:spLocks noChangeArrowheads="1"/>
              </p:cNvSpPr>
              <p:nvPr/>
            </p:nvSpPr>
            <p:spPr bwMode="auto">
              <a:xfrm>
                <a:off x="3782" y="2573"/>
                <a:ext cx="40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6969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it-IT" altLang="en-US" sz="2400">
                    <a:solidFill>
                      <a:schemeClr val="tx2"/>
                    </a:solidFill>
                    <a:latin typeface="Comic Sans MS" panose="030F0702030302020204" pitchFamily="66" charset="0"/>
                  </a:rPr>
                  <a:t>4,7</a:t>
                </a:r>
                <a:endParaRPr lang="en-US" altLang="en-US" sz="2400">
                  <a:solidFill>
                    <a:schemeClr val="tx2"/>
                  </a:solidFill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1047562" name="Rectangle 10"/>
            <p:cNvSpPr>
              <a:spLocks noChangeArrowheads="1"/>
            </p:cNvSpPr>
            <p:nvPr/>
          </p:nvSpPr>
          <p:spPr bwMode="auto">
            <a:xfrm>
              <a:off x="528" y="2688"/>
              <a:ext cx="50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2000">
                  <a:solidFill>
                    <a:srgbClr val="339933"/>
                  </a:solidFill>
                  <a:latin typeface="Comic Sans MS" panose="030F0702030302020204" pitchFamily="66" charset="0"/>
                </a:rPr>
                <a:t>P = si</a:t>
              </a:r>
              <a:endParaRPr lang="en-US" altLang="en-US" sz="2000">
                <a:solidFill>
                  <a:srgbClr val="339933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47563" name="Group 11"/>
          <p:cNvGrpSpPr>
            <a:grpSpLocks/>
          </p:cNvGrpSpPr>
          <p:nvPr/>
        </p:nvGrpSpPr>
        <p:grpSpPr bwMode="auto">
          <a:xfrm>
            <a:off x="990600" y="2076846"/>
            <a:ext cx="6384925" cy="1692275"/>
            <a:chOff x="624" y="912"/>
            <a:chExt cx="4022" cy="1066"/>
          </a:xfrm>
        </p:grpSpPr>
        <p:grpSp>
          <p:nvGrpSpPr>
            <p:cNvPr id="1047564" name="Group 12"/>
            <p:cNvGrpSpPr>
              <a:grpSpLocks/>
            </p:cNvGrpSpPr>
            <p:nvPr/>
          </p:nvGrpSpPr>
          <p:grpSpPr bwMode="auto">
            <a:xfrm>
              <a:off x="2352" y="1728"/>
              <a:ext cx="1776" cy="250"/>
              <a:chOff x="2352" y="1728"/>
              <a:chExt cx="1776" cy="250"/>
            </a:xfrm>
          </p:grpSpPr>
          <p:sp>
            <p:nvSpPr>
              <p:cNvPr id="1047565" name="Line 13"/>
              <p:cNvSpPr>
                <a:spLocks noChangeShapeType="1"/>
              </p:cNvSpPr>
              <p:nvPr/>
            </p:nvSpPr>
            <p:spPr bwMode="auto">
              <a:xfrm>
                <a:off x="2352" y="1728"/>
                <a:ext cx="177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566" name="Text Box 14"/>
              <p:cNvSpPr txBox="1">
                <a:spLocks noChangeArrowheads="1"/>
              </p:cNvSpPr>
              <p:nvPr/>
            </p:nvSpPr>
            <p:spPr bwMode="auto">
              <a:xfrm>
                <a:off x="3072" y="1728"/>
                <a:ext cx="56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6969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it-IT" altLang="en-US" sz="2000">
                    <a:latin typeface="Comic Sans MS" panose="030F0702030302020204" pitchFamily="66" charset="0"/>
                  </a:rPr>
                  <a:t>T[i,N]</a:t>
                </a:r>
                <a:endParaRPr lang="en-US" altLang="en-US" sz="200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1047567" name="Rectangle 15"/>
            <p:cNvSpPr>
              <a:spLocks noChangeArrowheads="1"/>
            </p:cNvSpPr>
            <p:nvPr/>
          </p:nvSpPr>
          <p:spPr bwMode="auto">
            <a:xfrm>
              <a:off x="624" y="912"/>
              <a:ext cx="402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altLang="en-US" sz="2000" u="sng">
                  <a:latin typeface="Comic Sans MS" panose="030F0702030302020204" pitchFamily="66" charset="0"/>
                </a:rPr>
                <a:t>iff</a:t>
              </a:r>
              <a:r>
                <a:rPr lang="it-IT" altLang="en-US" sz="2000">
                  <a:latin typeface="Comic Sans MS" panose="030F0702030302020204" pitchFamily="66" charset="0"/>
                </a:rPr>
                <a:t>    P is a prefix of the </a:t>
              </a:r>
              <a:r>
                <a:rPr lang="it-IT" altLang="en-US" sz="2000">
                  <a:solidFill>
                    <a:srgbClr val="CC3300"/>
                  </a:solidFill>
                  <a:latin typeface="Comic Sans MS" panose="030F0702030302020204" pitchFamily="66" charset="0"/>
                </a:rPr>
                <a:t>i</a:t>
              </a:r>
              <a:r>
                <a:rPr lang="it-IT" altLang="en-US" sz="2000">
                  <a:latin typeface="Comic Sans MS" panose="030F0702030302020204" pitchFamily="66" charset="0"/>
                </a:rPr>
                <a:t>-th suffix of T  (ie. T[i,N])</a:t>
              </a:r>
              <a:endParaRPr lang="en-US" altLang="en-US" sz="200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47568" name="Group 16"/>
          <p:cNvGrpSpPr>
            <a:grpSpLocks/>
          </p:cNvGrpSpPr>
          <p:nvPr/>
        </p:nvGrpSpPr>
        <p:grpSpPr bwMode="auto">
          <a:xfrm>
            <a:off x="685800" y="1695846"/>
            <a:ext cx="5867400" cy="1612900"/>
            <a:chOff x="432" y="672"/>
            <a:chExt cx="3696" cy="1016"/>
          </a:xfrm>
        </p:grpSpPr>
        <p:grpSp>
          <p:nvGrpSpPr>
            <p:cNvPr id="1047569" name="Group 17"/>
            <p:cNvGrpSpPr>
              <a:grpSpLocks/>
            </p:cNvGrpSpPr>
            <p:nvPr/>
          </p:nvGrpSpPr>
          <p:grpSpPr bwMode="auto">
            <a:xfrm>
              <a:off x="816" y="1361"/>
              <a:ext cx="3312" cy="327"/>
              <a:chOff x="816" y="1361"/>
              <a:chExt cx="3312" cy="327"/>
            </a:xfrm>
          </p:grpSpPr>
          <p:sp>
            <p:nvSpPr>
              <p:cNvPr id="1047570" name="Rectangle 18"/>
              <p:cNvSpPr>
                <a:spLocks noChangeArrowheads="1"/>
              </p:cNvSpPr>
              <p:nvPr/>
            </p:nvSpPr>
            <p:spPr bwMode="auto">
              <a:xfrm>
                <a:off x="1200" y="1488"/>
                <a:ext cx="2928" cy="144"/>
              </a:xfrm>
              <a:prstGeom prst="rect">
                <a:avLst/>
              </a:prstGeom>
              <a:solidFill>
                <a:srgbClr val="96969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571" name="Text Box 19"/>
              <p:cNvSpPr txBox="1">
                <a:spLocks noChangeArrowheads="1"/>
              </p:cNvSpPr>
              <p:nvPr/>
            </p:nvSpPr>
            <p:spPr bwMode="auto">
              <a:xfrm>
                <a:off x="816" y="1361"/>
                <a:ext cx="26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6969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it-IT" altLang="en-US" sz="2800">
                    <a:latin typeface="Comic Sans MS" panose="030F0702030302020204" pitchFamily="66" charset="0"/>
                  </a:rPr>
                  <a:t>T</a:t>
                </a:r>
                <a:endParaRPr lang="en-US" altLang="en-US" sz="2800">
                  <a:latin typeface="Comic Sans MS" panose="030F0702030302020204" pitchFamily="66" charset="0"/>
                </a:endParaRPr>
              </a:p>
            </p:txBody>
          </p:sp>
        </p:grpSp>
        <p:grpSp>
          <p:nvGrpSpPr>
            <p:cNvPr id="1047572" name="Group 20"/>
            <p:cNvGrpSpPr>
              <a:grpSpLocks/>
            </p:cNvGrpSpPr>
            <p:nvPr/>
          </p:nvGrpSpPr>
          <p:grpSpPr bwMode="auto">
            <a:xfrm>
              <a:off x="2294" y="1248"/>
              <a:ext cx="538" cy="384"/>
              <a:chOff x="2294" y="1248"/>
              <a:chExt cx="538" cy="384"/>
            </a:xfrm>
          </p:grpSpPr>
          <p:sp>
            <p:nvSpPr>
              <p:cNvPr id="1047573" name="Rectangle 21"/>
              <p:cNvSpPr>
                <a:spLocks noChangeArrowheads="1"/>
              </p:cNvSpPr>
              <p:nvPr/>
            </p:nvSpPr>
            <p:spPr bwMode="auto">
              <a:xfrm>
                <a:off x="2352" y="1488"/>
                <a:ext cx="480" cy="144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574" name="Text Box 22"/>
              <p:cNvSpPr txBox="1">
                <a:spLocks noChangeArrowheads="1"/>
              </p:cNvSpPr>
              <p:nvPr/>
            </p:nvSpPr>
            <p:spPr bwMode="auto">
              <a:xfrm>
                <a:off x="2496" y="1248"/>
                <a:ext cx="2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6969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it-IT" altLang="en-US" sz="2400">
                    <a:solidFill>
                      <a:srgbClr val="00FF00"/>
                    </a:solidFill>
                    <a:latin typeface="Comic Sans MS" panose="030F0702030302020204" pitchFamily="66" charset="0"/>
                  </a:rPr>
                  <a:t>P</a:t>
                </a:r>
                <a:endParaRPr lang="en-US" altLang="en-US" sz="2400">
                  <a:solidFill>
                    <a:srgbClr val="00FF00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1047575" name="Text Box 23"/>
              <p:cNvSpPr txBox="1">
                <a:spLocks noChangeArrowheads="1"/>
              </p:cNvSpPr>
              <p:nvPr/>
            </p:nvSpPr>
            <p:spPr bwMode="auto">
              <a:xfrm>
                <a:off x="2294" y="1251"/>
                <a:ext cx="16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6969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it-IT" altLang="en-US" sz="2400">
                    <a:latin typeface="Times New Roman" panose="02020603050405020304" pitchFamily="18" charset="0"/>
                  </a:rPr>
                  <a:t>i</a:t>
                </a:r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047576" name="Rectangle 24"/>
            <p:cNvSpPr>
              <a:spLocks noChangeArrowheads="1"/>
            </p:cNvSpPr>
            <p:nvPr/>
          </p:nvSpPr>
          <p:spPr bwMode="auto">
            <a:xfrm>
              <a:off x="432" y="672"/>
              <a:ext cx="3696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altLang="en-US" sz="2000">
                  <a:latin typeface="Comic Sans MS" panose="030F0702030302020204" pitchFamily="66" charset="0"/>
                </a:rPr>
                <a:t>Pattern P </a:t>
              </a:r>
              <a:r>
                <a:rPr lang="it-IT" altLang="en-US" sz="2000">
                  <a:solidFill>
                    <a:srgbClr val="CC3300"/>
                  </a:solidFill>
                  <a:latin typeface="Comic Sans MS" panose="030F0702030302020204" pitchFamily="66" charset="0"/>
                </a:rPr>
                <a:t>occurs</a:t>
              </a:r>
              <a:r>
                <a:rPr lang="it-IT" altLang="en-US" sz="2000">
                  <a:latin typeface="Comic Sans MS" panose="030F0702030302020204" pitchFamily="66" charset="0"/>
                </a:rPr>
                <a:t> at position </a:t>
              </a:r>
              <a:r>
                <a:rPr lang="it-IT" altLang="en-US" sz="2000">
                  <a:solidFill>
                    <a:srgbClr val="CC3300"/>
                  </a:solidFill>
                  <a:latin typeface="Comic Sans MS" panose="030F0702030302020204" pitchFamily="66" charset="0"/>
                </a:rPr>
                <a:t>i</a:t>
              </a:r>
              <a:r>
                <a:rPr lang="it-IT" altLang="en-US" sz="2000">
                  <a:latin typeface="Comic Sans MS" panose="030F0702030302020204" pitchFamily="66" charset="0"/>
                </a:rPr>
                <a:t> of T</a:t>
              </a:r>
              <a:endParaRPr lang="en-US" altLang="en-US" sz="200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47577" name="Group 25"/>
          <p:cNvGrpSpPr>
            <a:grpSpLocks/>
          </p:cNvGrpSpPr>
          <p:nvPr/>
        </p:nvGrpSpPr>
        <p:grpSpPr bwMode="auto">
          <a:xfrm>
            <a:off x="5940425" y="4562871"/>
            <a:ext cx="2262188" cy="2322513"/>
            <a:chOff x="4224" y="2496"/>
            <a:chExt cx="1425" cy="1463"/>
          </a:xfrm>
        </p:grpSpPr>
        <p:sp>
          <p:nvSpPr>
            <p:cNvPr id="1047578" name="AutoShape 26"/>
            <p:cNvSpPr>
              <a:spLocks/>
            </p:cNvSpPr>
            <p:nvPr/>
          </p:nvSpPr>
          <p:spPr bwMode="auto">
            <a:xfrm>
              <a:off x="4224" y="3216"/>
              <a:ext cx="48" cy="720"/>
            </a:xfrm>
            <a:prstGeom prst="rightBrace">
              <a:avLst>
                <a:gd name="adj1" fmla="val 125000"/>
                <a:gd name="adj2" fmla="val 50000"/>
              </a:avLst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579" name="AutoShape 27"/>
            <p:cNvSpPr>
              <a:spLocks noChangeArrowheads="1"/>
            </p:cNvSpPr>
            <p:nvPr/>
          </p:nvSpPr>
          <p:spPr bwMode="auto">
            <a:xfrm rot="1358752">
              <a:off x="4704" y="2496"/>
              <a:ext cx="576" cy="1296"/>
            </a:xfrm>
            <a:prstGeom prst="curvedLeftArrow">
              <a:avLst>
                <a:gd name="adj1" fmla="val 14104"/>
                <a:gd name="adj2" fmla="val 59104"/>
                <a:gd name="adj3" fmla="val 33333"/>
              </a:avLst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580" name="Rectangle 28"/>
            <p:cNvSpPr>
              <a:spLocks noChangeArrowheads="1"/>
            </p:cNvSpPr>
            <p:nvPr/>
          </p:nvSpPr>
          <p:spPr bwMode="auto">
            <a:xfrm>
              <a:off x="4320" y="3633"/>
              <a:ext cx="1329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1400" b="1">
                  <a:solidFill>
                    <a:srgbClr val="FF3300"/>
                  </a:solidFill>
                  <a:latin typeface="Comic Sans MS" panose="030F0702030302020204" pitchFamily="66" charset="0"/>
                </a:rPr>
                <a:t>From substring search</a:t>
              </a:r>
            </a:p>
            <a:p>
              <a:pPr eaLnBrk="0" hangingPunct="0"/>
              <a:r>
                <a:rPr lang="it-IT" altLang="en-US" sz="1400" b="1">
                  <a:solidFill>
                    <a:srgbClr val="FF3300"/>
                  </a:solidFill>
                  <a:latin typeface="Comic Sans MS" panose="030F0702030302020204" pitchFamily="66" charset="0"/>
                </a:rPr>
                <a:t>To prefix search</a:t>
              </a:r>
              <a:endParaRPr lang="en-US" altLang="en-US" sz="1400" b="1">
                <a:solidFill>
                  <a:srgbClr val="FF330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1047581" name="AutoShape 29"/>
          <p:cNvSpPr>
            <a:spLocks noChangeArrowheads="1"/>
          </p:cNvSpPr>
          <p:nvPr/>
        </p:nvSpPr>
        <p:spPr bwMode="auto">
          <a:xfrm>
            <a:off x="7812088" y="4921646"/>
            <a:ext cx="1331912" cy="792163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it-IT" altLang="en-US">
                <a:solidFill>
                  <a:schemeClr val="bg1"/>
                </a:solidFill>
              </a:rPr>
              <a:t>Reduction</a:t>
            </a:r>
          </a:p>
        </p:txBody>
      </p:sp>
    </p:spTree>
    <p:extLst>
      <p:ext uri="{BB962C8B-B14F-4D97-AF65-F5344CB8AC3E}">
        <p14:creationId xmlns:p14="http://schemas.microsoft.com/office/powerpoint/2010/main" val="19722100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7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7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47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7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7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47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7555" grpId="0"/>
      <p:bldP spid="1047556" grpId="0" autoUpdateAnimBg="0"/>
      <p:bldP spid="104758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2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7772400" cy="720725"/>
          </a:xfrm>
        </p:spPr>
        <p:txBody>
          <a:bodyPr/>
          <a:lstStyle/>
          <a:p>
            <a:pPr eaLnBrk="1" hangingPunct="1"/>
            <a:r>
              <a:rPr lang="it-IT" sz="3100" smtClean="0"/>
              <a:t>You find this in your Linux distribution</a:t>
            </a:r>
          </a:p>
        </p:txBody>
      </p:sp>
      <p:sp>
        <p:nvSpPr>
          <p:cNvPr id="990210" name="Text Box 3"/>
          <p:cNvSpPr txBox="1">
            <a:spLocks noChangeArrowheads="1"/>
          </p:cNvSpPr>
          <p:nvPr/>
        </p:nvSpPr>
        <p:spPr bwMode="auto">
          <a:xfrm>
            <a:off x="663575" y="18621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2400"/>
          </a:p>
        </p:txBody>
      </p:sp>
      <p:pic>
        <p:nvPicPr>
          <p:cNvPr id="1248257" name="Picture 1" descr="C:\Users\ferragin\Desktop\Immagine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3" y="1643050"/>
            <a:ext cx="8770407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72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Data Compression</a:t>
            </a:r>
            <a:endParaRPr lang="en-US" sz="5400" dirty="0" smtClean="0"/>
          </a:p>
        </p:txBody>
      </p:sp>
      <p:sp>
        <p:nvSpPr>
          <p:cNvPr id="96973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What about </a:t>
            </a:r>
          </a:p>
          <a:p>
            <a:pPr eaLnBrk="1" hangingPunct="1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accessing or searching</a:t>
            </a:r>
            <a:r>
              <a:rPr lang="en-US" dirty="0" smtClean="0">
                <a:solidFill>
                  <a:schemeClr val="folHlink"/>
                </a:solidFill>
              </a:rPr>
              <a:t> 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compressed data?</a:t>
            </a:r>
          </a:p>
        </p:txBody>
      </p:sp>
    </p:spTree>
    <p:extLst>
      <p:ext uri="{BB962C8B-B14F-4D97-AF65-F5344CB8AC3E}">
        <p14:creationId xmlns:p14="http://schemas.microsoft.com/office/powerpoint/2010/main" val="181158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115" name="Rectangle 6"/>
          <p:cNvSpPr>
            <a:spLocks noChangeArrowheads="1"/>
          </p:cNvSpPr>
          <p:nvPr/>
        </p:nvSpPr>
        <p:spPr bwMode="auto">
          <a:xfrm>
            <a:off x="1371600" y="2286000"/>
            <a:ext cx="3200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dirty="0">
                <a:latin typeface="Courier New" pitchFamily="49" charset="0"/>
              </a:rPr>
              <a:t>i  </a:t>
            </a:r>
            <a:r>
              <a:rPr lang="en-US" dirty="0">
                <a:solidFill>
                  <a:srgbClr val="C0C0C0"/>
                </a:solidFill>
                <a:latin typeface="Courier New" pitchFamily="49" charset="0"/>
              </a:rPr>
              <a:t>#</a:t>
            </a:r>
            <a:r>
              <a:rPr lang="it-IT" dirty="0">
                <a:solidFill>
                  <a:srgbClr val="C0C0C0"/>
                </a:solidFill>
                <a:latin typeface="Courier New" pitchFamily="49" charset="0"/>
              </a:rPr>
              <a:t>m</a:t>
            </a:r>
            <a:r>
              <a:rPr lang="en-US" dirty="0" err="1">
                <a:solidFill>
                  <a:srgbClr val="C0C0C0"/>
                </a:solidFill>
                <a:latin typeface="Courier New" pitchFamily="49" charset="0"/>
              </a:rPr>
              <a:t>ississip</a:t>
            </a:r>
            <a:r>
              <a:rPr lang="it-IT" dirty="0">
                <a:latin typeface="Courier New" pitchFamily="49" charset="0"/>
              </a:rPr>
              <a:t>  </a:t>
            </a:r>
            <a:r>
              <a:rPr lang="en-US" dirty="0">
                <a:latin typeface="Courier New" pitchFamily="49" charset="0"/>
              </a:rPr>
              <a:t>p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403350" y="2924175"/>
            <a:ext cx="3352800" cy="2790825"/>
            <a:chOff x="3264" y="1833"/>
            <a:chExt cx="2112" cy="1758"/>
          </a:xfrm>
        </p:grpSpPr>
        <p:sp>
          <p:nvSpPr>
            <p:cNvPr id="986148" name="Rectangle 8"/>
            <p:cNvSpPr>
              <a:spLocks noChangeArrowheads="1"/>
            </p:cNvSpPr>
            <p:nvPr/>
          </p:nvSpPr>
          <p:spPr bwMode="auto">
            <a:xfrm>
              <a:off x="3264" y="2400"/>
              <a:ext cx="2064" cy="11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 dirty="0">
                  <a:latin typeface="Courier New" pitchFamily="49" charset="0"/>
                </a:rPr>
                <a:t>p  </a:t>
              </a:r>
              <a:r>
                <a:rPr lang="it-IT" dirty="0">
                  <a:solidFill>
                    <a:srgbClr val="C0C0C0"/>
                  </a:solidFill>
                  <a:latin typeface="Courier New" pitchFamily="49" charset="0"/>
                </a:rPr>
                <a:t>i</a:t>
              </a:r>
              <a:r>
                <a:rPr lang="en-US" dirty="0">
                  <a:solidFill>
                    <a:srgbClr val="C0C0C0"/>
                  </a:solidFill>
                  <a:latin typeface="Courier New" pitchFamily="49" charset="0"/>
                </a:rPr>
                <a:t>#</a:t>
              </a:r>
              <a:r>
                <a:rPr lang="it-IT" dirty="0">
                  <a:solidFill>
                    <a:srgbClr val="C0C0C0"/>
                  </a:solidFill>
                  <a:latin typeface="Courier New" pitchFamily="49" charset="0"/>
                </a:rPr>
                <a:t>m</a:t>
              </a:r>
              <a:r>
                <a:rPr lang="en-US" dirty="0" err="1">
                  <a:solidFill>
                    <a:srgbClr val="C0C0C0"/>
                  </a:solidFill>
                  <a:latin typeface="Courier New" pitchFamily="49" charset="0"/>
                </a:rPr>
                <a:t>issis</a:t>
              </a:r>
              <a:r>
                <a:rPr lang="it-IT" dirty="0">
                  <a:solidFill>
                    <a:srgbClr val="C0C0C0"/>
                  </a:solidFill>
                  <a:latin typeface="Courier New" pitchFamily="49" charset="0"/>
                </a:rPr>
                <a:t>si</a:t>
              </a:r>
              <a:r>
                <a:rPr lang="it-IT" dirty="0">
                  <a:latin typeface="Courier New" pitchFamily="49" charset="0"/>
                </a:rPr>
                <a:t>  p</a:t>
              </a:r>
            </a:p>
            <a:p>
              <a:pPr eaLnBrk="0" hangingPunct="0">
                <a:lnSpc>
                  <a:spcPct val="40000"/>
                </a:lnSpc>
                <a:spcBef>
                  <a:spcPct val="50000"/>
                </a:spcBef>
              </a:pPr>
              <a:r>
                <a:rPr lang="it-IT" dirty="0">
                  <a:latin typeface="Courier New" pitchFamily="49" charset="0"/>
                </a:rPr>
                <a:t>p  </a:t>
              </a:r>
              <a:r>
                <a:rPr lang="it-IT" dirty="0" err="1">
                  <a:solidFill>
                    <a:srgbClr val="C0C0C0"/>
                  </a:solidFill>
                  <a:latin typeface="Courier New" pitchFamily="49" charset="0"/>
                </a:rPr>
                <a:t>pi#mississ</a:t>
              </a:r>
              <a:r>
                <a:rPr lang="it-IT" dirty="0">
                  <a:latin typeface="Courier New" pitchFamily="49" charset="0"/>
                </a:rPr>
                <a:t>  i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 dirty="0">
                  <a:latin typeface="Courier New" pitchFamily="49" charset="0"/>
                </a:rPr>
                <a:t>s  </a:t>
              </a:r>
              <a:r>
                <a:rPr lang="it-IT" dirty="0" err="1">
                  <a:solidFill>
                    <a:srgbClr val="C0C0C0"/>
                  </a:solidFill>
                  <a:latin typeface="Courier New" pitchFamily="49" charset="0"/>
                </a:rPr>
                <a:t>ippi#missi</a:t>
              </a:r>
              <a:r>
                <a:rPr lang="it-IT" dirty="0">
                  <a:latin typeface="Courier New" pitchFamily="49" charset="0"/>
                </a:rPr>
                <a:t>  s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 dirty="0">
                  <a:latin typeface="Courier New" pitchFamily="49" charset="0"/>
                </a:rPr>
                <a:t>s  </a:t>
              </a:r>
              <a:r>
                <a:rPr lang="it-IT" dirty="0" err="1">
                  <a:solidFill>
                    <a:srgbClr val="C0C0C0"/>
                  </a:solidFill>
                  <a:latin typeface="Courier New" pitchFamily="49" charset="0"/>
                </a:rPr>
                <a:t>issippi#mi</a:t>
              </a:r>
              <a:r>
                <a:rPr lang="it-IT" dirty="0">
                  <a:latin typeface="Courier New" pitchFamily="49" charset="0"/>
                </a:rPr>
                <a:t>  s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 dirty="0">
                  <a:latin typeface="Courier New" pitchFamily="49" charset="0"/>
                </a:rPr>
                <a:t>s  </a:t>
              </a:r>
              <a:r>
                <a:rPr lang="it-IT" dirty="0" err="1">
                  <a:solidFill>
                    <a:srgbClr val="C0C0C0"/>
                  </a:solidFill>
                  <a:latin typeface="Courier New" pitchFamily="49" charset="0"/>
                </a:rPr>
                <a:t>sippi#miss</a:t>
              </a:r>
              <a:r>
                <a:rPr lang="it-IT" dirty="0">
                  <a:latin typeface="Courier New" pitchFamily="49" charset="0"/>
                </a:rPr>
                <a:t>  i</a:t>
              </a:r>
            </a:p>
            <a:p>
              <a:pPr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it-IT" dirty="0">
                  <a:latin typeface="Courier New" pitchFamily="49" charset="0"/>
                </a:rPr>
                <a:t>s  </a:t>
              </a:r>
              <a:r>
                <a:rPr lang="it-IT" dirty="0" err="1">
                  <a:solidFill>
                    <a:srgbClr val="C0C0C0"/>
                  </a:solidFill>
                  <a:latin typeface="Courier New" pitchFamily="49" charset="0"/>
                </a:rPr>
                <a:t>sissippi#m</a:t>
              </a:r>
              <a:r>
                <a:rPr lang="it-IT" dirty="0">
                  <a:latin typeface="Courier New" pitchFamily="49" charset="0"/>
                </a:rPr>
                <a:t>  i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986149" name="Rectangle 9"/>
            <p:cNvSpPr>
              <a:spLocks noChangeArrowheads="1"/>
            </p:cNvSpPr>
            <p:nvPr/>
          </p:nvSpPr>
          <p:spPr bwMode="auto">
            <a:xfrm>
              <a:off x="3264" y="1833"/>
              <a:ext cx="2016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 dirty="0">
                  <a:latin typeface="Courier New" pitchFamily="49" charset="0"/>
                </a:rPr>
                <a:t>i  </a:t>
              </a:r>
              <a:r>
                <a:rPr lang="en-US" dirty="0" err="1">
                  <a:solidFill>
                    <a:srgbClr val="C0C0C0"/>
                  </a:solidFill>
                  <a:latin typeface="Courier New" pitchFamily="49" charset="0"/>
                </a:rPr>
                <a:t>ssippi</a:t>
              </a:r>
              <a:r>
                <a:rPr lang="en-US" dirty="0">
                  <a:solidFill>
                    <a:srgbClr val="C0C0C0"/>
                  </a:solidFill>
                  <a:latin typeface="Courier New" pitchFamily="49" charset="0"/>
                </a:rPr>
                <a:t>#</a:t>
              </a:r>
              <a:r>
                <a:rPr lang="it-IT" dirty="0">
                  <a:solidFill>
                    <a:srgbClr val="C0C0C0"/>
                  </a:solidFill>
                  <a:latin typeface="Courier New" pitchFamily="49" charset="0"/>
                </a:rPr>
                <a:t>m</a:t>
              </a:r>
              <a:r>
                <a:rPr lang="en-US" dirty="0">
                  <a:solidFill>
                    <a:srgbClr val="C0C0C0"/>
                  </a:solidFill>
                  <a:latin typeface="Courier New" pitchFamily="49" charset="0"/>
                </a:rPr>
                <a:t>is</a:t>
              </a:r>
              <a:r>
                <a:rPr lang="it-IT" dirty="0">
                  <a:latin typeface="Courier New" pitchFamily="49" charset="0"/>
                </a:rPr>
                <a:t>  </a:t>
              </a:r>
              <a:r>
                <a:rPr lang="en-US" dirty="0">
                  <a:latin typeface="Courier New" pitchFamily="49" charset="0"/>
                </a:rPr>
                <a:t>s</a:t>
              </a:r>
            </a:p>
          </p:txBody>
        </p:sp>
        <p:sp>
          <p:nvSpPr>
            <p:cNvPr id="986150" name="Rectangle 10"/>
            <p:cNvSpPr>
              <a:spLocks noChangeArrowheads="1"/>
            </p:cNvSpPr>
            <p:nvPr/>
          </p:nvSpPr>
          <p:spPr bwMode="auto">
            <a:xfrm>
              <a:off x="3264" y="2219"/>
              <a:ext cx="211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m  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issi</a:t>
              </a:r>
              <a:r>
                <a:rPr lang="en-US">
                  <a:solidFill>
                    <a:srgbClr val="C0C0C0"/>
                  </a:solidFill>
                  <a:latin typeface="Courier New" pitchFamily="49" charset="0"/>
                </a:rPr>
                <a:t>ssippi</a:t>
              </a:r>
              <a:r>
                <a:rPr lang="it-IT">
                  <a:latin typeface="Courier New" pitchFamily="49" charset="0"/>
                </a:rPr>
                <a:t>  </a:t>
              </a:r>
              <a:r>
                <a:rPr lang="en-US">
                  <a:latin typeface="Courier New" pitchFamily="49" charset="0"/>
                </a:rPr>
                <a:t>#</a:t>
              </a:r>
            </a:p>
          </p:txBody>
        </p:sp>
        <p:sp>
          <p:nvSpPr>
            <p:cNvPr id="986151" name="Rectangle 11"/>
            <p:cNvSpPr>
              <a:spLocks noChangeArrowheads="1"/>
            </p:cNvSpPr>
            <p:nvPr/>
          </p:nvSpPr>
          <p:spPr bwMode="auto">
            <a:xfrm>
              <a:off x="3264" y="2026"/>
              <a:ext cx="211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it-IT">
                  <a:latin typeface="Courier New" pitchFamily="49" charset="0"/>
                </a:rPr>
                <a:t>i  </a:t>
              </a:r>
              <a:r>
                <a:rPr lang="it-IT">
                  <a:solidFill>
                    <a:srgbClr val="C0C0C0"/>
                  </a:solidFill>
                  <a:latin typeface="Courier New" pitchFamily="49" charset="0"/>
                </a:rPr>
                <a:t>ssi</a:t>
              </a:r>
              <a:r>
                <a:rPr lang="en-US">
                  <a:solidFill>
                    <a:srgbClr val="C0C0C0"/>
                  </a:solidFill>
                  <a:latin typeface="Courier New" pitchFamily="49" charset="0"/>
                </a:rPr>
                <a:t>ssippi#</a:t>
              </a:r>
              <a:r>
                <a:rPr lang="it-IT">
                  <a:latin typeface="Courier New" pitchFamily="49" charset="0"/>
                </a:rPr>
                <a:t>  m</a:t>
              </a:r>
              <a:endParaRPr lang="en-US">
                <a:latin typeface="Courier New" pitchFamily="49" charset="0"/>
              </a:endParaRPr>
            </a:p>
          </p:txBody>
        </p:sp>
      </p:grpSp>
      <p:sp>
        <p:nvSpPr>
          <p:cNvPr id="986117" name="Rectangle 12"/>
          <p:cNvSpPr>
            <a:spLocks noGrp="1" noChangeArrowheads="1"/>
          </p:cNvSpPr>
          <p:nvPr>
            <p:ph type="title"/>
          </p:nvPr>
        </p:nvSpPr>
        <p:spPr>
          <a:xfrm>
            <a:off x="539750" y="787400"/>
            <a:ext cx="7772400" cy="481013"/>
          </a:xfrm>
        </p:spPr>
        <p:txBody>
          <a:bodyPr/>
          <a:lstStyle/>
          <a:p>
            <a:pPr eaLnBrk="1" hangingPunct="1"/>
            <a:r>
              <a:rPr lang="it-IT" dirty="0" err="1" smtClean="0">
                <a:solidFill>
                  <a:srgbClr val="000099"/>
                </a:solidFill>
              </a:rPr>
              <a:t>Decompress</a:t>
            </a:r>
            <a:r>
              <a:rPr lang="it-IT" dirty="0" smtClean="0">
                <a:solidFill>
                  <a:srgbClr val="000099"/>
                </a:solidFill>
              </a:rPr>
              <a:t> </a:t>
            </a:r>
            <a:r>
              <a:rPr lang="it-IT" dirty="0" err="1" smtClean="0">
                <a:solidFill>
                  <a:srgbClr val="000099"/>
                </a:solidFill>
              </a:rPr>
              <a:t>any</a:t>
            </a:r>
            <a:r>
              <a:rPr lang="it-IT" dirty="0" smtClean="0">
                <a:solidFill>
                  <a:srgbClr val="000099"/>
                </a:solidFill>
              </a:rPr>
              <a:t> </a:t>
            </a:r>
            <a:r>
              <a:rPr lang="it-IT" dirty="0" err="1" smtClean="0">
                <a:solidFill>
                  <a:srgbClr val="000099"/>
                </a:solidFill>
              </a:rPr>
              <a:t>substring</a:t>
            </a:r>
            <a:endParaRPr lang="en-US" sz="2400" dirty="0" smtClean="0">
              <a:solidFill>
                <a:srgbClr val="000099"/>
              </a:solidFill>
            </a:endParaRPr>
          </a:p>
        </p:txBody>
      </p:sp>
      <p:sp>
        <p:nvSpPr>
          <p:cNvPr id="986118" name="Rectangle 13"/>
          <p:cNvSpPr>
            <a:spLocks noChangeArrowheads="1"/>
          </p:cNvSpPr>
          <p:nvPr/>
        </p:nvSpPr>
        <p:spPr bwMode="auto">
          <a:xfrm>
            <a:off x="1371600" y="1978025"/>
            <a:ext cx="30480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dirty="0">
                <a:latin typeface="Courier New" pitchFamily="49" charset="0"/>
              </a:rPr>
              <a:t>#  </a:t>
            </a:r>
            <a:r>
              <a:rPr lang="en-US" dirty="0" err="1">
                <a:solidFill>
                  <a:srgbClr val="C0C0C0"/>
                </a:solidFill>
                <a:latin typeface="Courier New" pitchFamily="49" charset="0"/>
              </a:rPr>
              <a:t>mississipp</a:t>
            </a:r>
            <a:r>
              <a:rPr lang="it-IT" dirty="0">
                <a:latin typeface="Courier New" pitchFamily="49" charset="0"/>
              </a:rPr>
              <a:t>  i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986119" name="Rectangle 14"/>
          <p:cNvSpPr>
            <a:spLocks noChangeArrowheads="1"/>
          </p:cNvSpPr>
          <p:nvPr/>
        </p:nvSpPr>
        <p:spPr bwMode="auto">
          <a:xfrm>
            <a:off x="1371600" y="2590800"/>
            <a:ext cx="3962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>
                <a:latin typeface="Courier New" pitchFamily="49" charset="0"/>
              </a:rPr>
              <a:t>i  </a:t>
            </a:r>
            <a:r>
              <a:rPr lang="en-US">
                <a:solidFill>
                  <a:srgbClr val="C0C0C0"/>
                </a:solidFill>
                <a:latin typeface="Courier New" pitchFamily="49" charset="0"/>
              </a:rPr>
              <a:t>ppi#</a:t>
            </a:r>
            <a:r>
              <a:rPr lang="it-IT">
                <a:solidFill>
                  <a:srgbClr val="C0C0C0"/>
                </a:solidFill>
                <a:latin typeface="Courier New" pitchFamily="49" charset="0"/>
              </a:rPr>
              <a:t>mi</a:t>
            </a:r>
            <a:r>
              <a:rPr lang="en-US">
                <a:solidFill>
                  <a:srgbClr val="C0C0C0"/>
                </a:solidFill>
                <a:latin typeface="Courier New" pitchFamily="49" charset="0"/>
              </a:rPr>
              <a:t>ssis</a:t>
            </a:r>
            <a:r>
              <a:rPr lang="it-IT">
                <a:latin typeface="Courier New" pitchFamily="49" charset="0"/>
              </a:rPr>
              <a:t>  </a:t>
            </a:r>
            <a:r>
              <a:rPr lang="en-US">
                <a:latin typeface="Courier New" pitchFamily="49" charset="0"/>
              </a:rPr>
              <a:t>s</a:t>
            </a:r>
            <a:r>
              <a:rPr lang="it-IT">
                <a:latin typeface="Courier New" pitchFamily="49" charset="0"/>
              </a:rPr>
              <a:t> </a:t>
            </a:r>
            <a:endParaRPr lang="en-US">
              <a:latin typeface="Courier New" pitchFamily="49" charset="0"/>
            </a:endParaRPr>
          </a:p>
        </p:txBody>
      </p:sp>
      <p:sp>
        <p:nvSpPr>
          <p:cNvPr id="986120" name="Rectangle 15"/>
          <p:cNvSpPr>
            <a:spLocks noChangeArrowheads="1"/>
          </p:cNvSpPr>
          <p:nvPr/>
        </p:nvSpPr>
        <p:spPr bwMode="auto">
          <a:xfrm>
            <a:off x="1371600" y="1585913"/>
            <a:ext cx="33813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>
                <a:latin typeface="Comic Sans MS" pitchFamily="66" charset="0"/>
              </a:rPr>
              <a:t>F</a:t>
            </a:r>
            <a:endParaRPr lang="en-US">
              <a:latin typeface="Comic Sans MS" pitchFamily="66" charset="0"/>
            </a:endParaRPr>
          </a:p>
        </p:txBody>
      </p:sp>
      <p:sp>
        <p:nvSpPr>
          <p:cNvPr id="986121" name="Rectangle 16"/>
          <p:cNvSpPr>
            <a:spLocks noChangeArrowheads="1"/>
          </p:cNvSpPr>
          <p:nvPr/>
        </p:nvSpPr>
        <p:spPr bwMode="auto">
          <a:xfrm>
            <a:off x="3652838" y="1585913"/>
            <a:ext cx="3238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>
                <a:latin typeface="Comic Sans MS" pitchFamily="66" charset="0"/>
              </a:rPr>
              <a:t>L</a:t>
            </a:r>
            <a:endParaRPr lang="en-US">
              <a:latin typeface="Comic Sans MS" pitchFamily="66" charset="0"/>
            </a:endParaRPr>
          </a:p>
        </p:txBody>
      </p:sp>
      <p:sp>
        <p:nvSpPr>
          <p:cNvPr id="986122" name="Rectangle 17"/>
          <p:cNvSpPr>
            <a:spLocks noChangeArrowheads="1"/>
          </p:cNvSpPr>
          <p:nvPr/>
        </p:nvSpPr>
        <p:spPr bwMode="auto">
          <a:xfrm>
            <a:off x="1835150" y="2008981"/>
            <a:ext cx="1655763" cy="3671887"/>
          </a:xfrm>
          <a:prstGeom prst="rect">
            <a:avLst/>
          </a:prstGeom>
          <a:noFill/>
          <a:ln w="222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>
              <a:latin typeface="Times New Roman" pitchFamily="18" charset="0"/>
            </a:endParaRPr>
          </a:p>
        </p:txBody>
      </p:sp>
      <p:sp>
        <p:nvSpPr>
          <p:cNvPr id="986123" name="Text Box 18"/>
          <p:cNvSpPr txBox="1">
            <a:spLocks noChangeArrowheads="1"/>
          </p:cNvSpPr>
          <p:nvPr/>
        </p:nvSpPr>
        <p:spPr bwMode="auto">
          <a:xfrm>
            <a:off x="1887538" y="1701800"/>
            <a:ext cx="8683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1400" b="1">
                <a:solidFill>
                  <a:srgbClr val="C0C0C0"/>
                </a:solidFill>
                <a:latin typeface="Comic Sans MS" pitchFamily="66" charset="0"/>
              </a:rPr>
              <a:t>unknown</a:t>
            </a: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248355" y="1671771"/>
            <a:ext cx="4752975" cy="741362"/>
            <a:chOff x="2608" y="1117"/>
            <a:chExt cx="2132" cy="467"/>
          </a:xfrm>
        </p:grpSpPr>
        <p:sp>
          <p:nvSpPr>
            <p:cNvPr id="986145" name="Rectangle 20"/>
            <p:cNvSpPr>
              <a:spLocks noChangeArrowheads="1"/>
            </p:cNvSpPr>
            <p:nvPr/>
          </p:nvSpPr>
          <p:spPr bwMode="auto">
            <a:xfrm>
              <a:off x="2789" y="1344"/>
              <a:ext cx="195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eaLnBrk="0" hangingPunct="0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</a:pPr>
              <a:r>
                <a:rPr lang="it-IT" sz="1600" dirty="0" smtClean="0">
                  <a:latin typeface="Comic Sans MS" pitchFamily="66" charset="0"/>
                </a:rPr>
                <a:t>k-</a:t>
              </a:r>
              <a:r>
                <a:rPr lang="it-IT" sz="1600" dirty="0" err="1" smtClean="0">
                  <a:latin typeface="Comic Sans MS" pitchFamily="66" charset="0"/>
                </a:rPr>
                <a:t>th</a:t>
              </a:r>
              <a:r>
                <a:rPr lang="it-IT" sz="1600" dirty="0" smtClean="0">
                  <a:latin typeface="Comic Sans MS" pitchFamily="66" charset="0"/>
                </a:rPr>
                <a:t> </a:t>
              </a:r>
              <a:r>
                <a:rPr lang="it-IT" sz="1600" dirty="0" err="1" smtClean="0">
                  <a:latin typeface="Comic Sans MS" pitchFamily="66" charset="0"/>
                </a:rPr>
                <a:t>occurrence</a:t>
              </a:r>
              <a:r>
                <a:rPr lang="it-IT" sz="1600" dirty="0" smtClean="0">
                  <a:latin typeface="Comic Sans MS" pitchFamily="66" charset="0"/>
                </a:rPr>
                <a:t> of </a:t>
              </a:r>
              <a:r>
                <a:rPr lang="it-IT" sz="1600" dirty="0" smtClean="0">
                  <a:latin typeface="Symbol" panose="05050102010706020507" pitchFamily="18" charset="2"/>
                </a:rPr>
                <a:t>s</a:t>
              </a:r>
              <a:r>
                <a:rPr lang="it-IT" sz="1600" dirty="0" smtClean="0">
                  <a:latin typeface="Comic Sans MS" pitchFamily="66" charset="0"/>
                </a:rPr>
                <a:t> in L </a:t>
              </a:r>
            </a:p>
            <a:p>
              <a:pPr algn="ctr" eaLnBrk="0" hangingPunct="0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</a:pPr>
              <a:r>
                <a:rPr lang="it-IT" sz="1600" b="1" u="sng" dirty="0" err="1" smtClean="0">
                  <a:solidFill>
                    <a:srgbClr val="C00000"/>
                  </a:solidFill>
                  <a:latin typeface="Comic Sans MS" pitchFamily="66" charset="0"/>
                </a:rPr>
                <a:t>corresponds</a:t>
              </a:r>
              <a:r>
                <a:rPr lang="it-IT" sz="1600" b="1" u="sng" dirty="0" smtClean="0">
                  <a:solidFill>
                    <a:srgbClr val="C00000"/>
                  </a:solidFill>
                  <a:latin typeface="Comic Sans MS" pitchFamily="66" charset="0"/>
                </a:rPr>
                <a:t> to</a:t>
              </a:r>
            </a:p>
            <a:p>
              <a:pPr eaLnBrk="0" hangingPunct="0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</a:pPr>
              <a:r>
                <a:rPr lang="it-IT" sz="1600" dirty="0">
                  <a:latin typeface="Comic Sans MS" pitchFamily="66" charset="0"/>
                </a:rPr>
                <a:t>k-</a:t>
              </a:r>
              <a:r>
                <a:rPr lang="it-IT" sz="1600" dirty="0" err="1">
                  <a:latin typeface="Comic Sans MS" pitchFamily="66" charset="0"/>
                </a:rPr>
                <a:t>th</a:t>
              </a:r>
              <a:r>
                <a:rPr lang="it-IT" sz="1600" dirty="0">
                  <a:latin typeface="Comic Sans MS" pitchFamily="66" charset="0"/>
                </a:rPr>
                <a:t> </a:t>
              </a:r>
              <a:r>
                <a:rPr lang="it-IT" sz="1600" dirty="0" err="1">
                  <a:latin typeface="Comic Sans MS" pitchFamily="66" charset="0"/>
                </a:rPr>
                <a:t>occurrence</a:t>
              </a:r>
              <a:r>
                <a:rPr lang="it-IT" sz="1600" dirty="0">
                  <a:latin typeface="Comic Sans MS" pitchFamily="66" charset="0"/>
                </a:rPr>
                <a:t> of </a:t>
              </a:r>
              <a:r>
                <a:rPr lang="it-IT" sz="1600" dirty="0">
                  <a:latin typeface="Symbol" panose="05050102010706020507" pitchFamily="18" charset="2"/>
                </a:rPr>
                <a:t>s</a:t>
              </a:r>
              <a:r>
                <a:rPr lang="it-IT" sz="1600" dirty="0">
                  <a:latin typeface="Comic Sans MS" pitchFamily="66" charset="0"/>
                </a:rPr>
                <a:t> in </a:t>
              </a:r>
              <a:r>
                <a:rPr lang="it-IT" sz="1600" dirty="0" smtClean="0">
                  <a:latin typeface="Comic Sans MS" pitchFamily="66" charset="0"/>
                </a:rPr>
                <a:t>F</a:t>
              </a:r>
              <a:endParaRPr lang="it-IT" sz="1600" b="1" u="sng" dirty="0" smtClean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sp>
          <p:nvSpPr>
            <p:cNvPr id="986147" name="Rectangle 22"/>
            <p:cNvSpPr>
              <a:spLocks noChangeArrowheads="1"/>
            </p:cNvSpPr>
            <p:nvPr/>
          </p:nvSpPr>
          <p:spPr bwMode="auto">
            <a:xfrm>
              <a:off x="2608" y="1117"/>
              <a:ext cx="1379" cy="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1600" dirty="0" err="1" smtClean="0">
                  <a:solidFill>
                    <a:srgbClr val="CC3300"/>
                  </a:solidFill>
                  <a:latin typeface="Comic Sans MS" pitchFamily="66" charset="0"/>
                </a:rPr>
                <a:t>Recall</a:t>
              </a:r>
              <a:r>
                <a:rPr lang="it-IT" sz="1600" dirty="0" smtClean="0">
                  <a:solidFill>
                    <a:srgbClr val="CC3300"/>
                  </a:solidFill>
                  <a:latin typeface="Comic Sans MS" pitchFamily="66" charset="0"/>
                </a:rPr>
                <a:t> </a:t>
              </a:r>
              <a:r>
                <a:rPr lang="it-IT" sz="1600" dirty="0" err="1" smtClean="0">
                  <a:solidFill>
                    <a:srgbClr val="CC3300"/>
                  </a:solidFill>
                  <a:latin typeface="Comic Sans MS" pitchFamily="66" charset="0"/>
                </a:rPr>
                <a:t>that</a:t>
              </a:r>
              <a:r>
                <a:rPr lang="it-IT" sz="1600" dirty="0" smtClean="0">
                  <a:solidFill>
                    <a:srgbClr val="CC3300"/>
                  </a:solidFill>
                  <a:latin typeface="Comic Sans MS" pitchFamily="66" charset="0"/>
                </a:rPr>
                <a:t> LF-</a:t>
              </a:r>
              <a:r>
                <a:rPr lang="it-IT" sz="1600" dirty="0" err="1" smtClean="0">
                  <a:solidFill>
                    <a:srgbClr val="CC3300"/>
                  </a:solidFill>
                  <a:latin typeface="Comic Sans MS" pitchFamily="66" charset="0"/>
                </a:rPr>
                <a:t>mapping</a:t>
              </a:r>
              <a:r>
                <a:rPr lang="it-IT" sz="1600" dirty="0" smtClean="0">
                  <a:solidFill>
                    <a:srgbClr val="CC3300"/>
                  </a:solidFill>
                  <a:latin typeface="Comic Sans MS" pitchFamily="66" charset="0"/>
                </a:rPr>
                <a:t> </a:t>
              </a:r>
              <a:r>
                <a:rPr lang="it-IT" sz="1600" dirty="0" err="1" smtClean="0">
                  <a:solidFill>
                    <a:srgbClr val="CC3300"/>
                  </a:solidFill>
                  <a:latin typeface="Comic Sans MS" pitchFamily="66" charset="0"/>
                </a:rPr>
                <a:t>means</a:t>
              </a:r>
              <a:r>
                <a:rPr lang="it-IT" sz="1600" dirty="0" smtClean="0">
                  <a:solidFill>
                    <a:srgbClr val="CC3300"/>
                  </a:solidFill>
                  <a:latin typeface="Comic Sans MS" pitchFamily="66" charset="0"/>
                </a:rPr>
                <a:t>:</a:t>
              </a:r>
              <a:endParaRPr lang="it-IT" sz="1600" dirty="0">
                <a:solidFill>
                  <a:srgbClr val="CC3300"/>
                </a:solidFill>
                <a:latin typeface="Comic Sans MS" pitchFamily="66" charset="0"/>
              </a:endParaRPr>
            </a:p>
          </p:txBody>
        </p:sp>
      </p:grpSp>
      <p:sp>
        <p:nvSpPr>
          <p:cNvPr id="1868823" name="Rectangle 23"/>
          <p:cNvSpPr>
            <a:spLocks noChangeArrowheads="1"/>
          </p:cNvSpPr>
          <p:nvPr/>
        </p:nvSpPr>
        <p:spPr bwMode="auto">
          <a:xfrm>
            <a:off x="4681728" y="4435599"/>
            <a:ext cx="3918060" cy="10341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None/>
            </a:pPr>
            <a:r>
              <a:rPr lang="it-IT" sz="1800" dirty="0" err="1" smtClean="0">
                <a:solidFill>
                  <a:schemeClr val="tx2"/>
                </a:solidFill>
                <a:latin typeface="Comic Sans MS" pitchFamily="66" charset="0"/>
              </a:rPr>
              <a:t>You</a:t>
            </a:r>
            <a:r>
              <a:rPr lang="it-IT" sz="1800" dirty="0" smtClean="0">
                <a:solidFill>
                  <a:schemeClr val="tx2"/>
                </a:solidFill>
                <a:latin typeface="Comic Sans MS" pitchFamily="66" charset="0"/>
              </a:rPr>
              <a:t> can </a:t>
            </a:r>
            <a:r>
              <a:rPr lang="it-IT" sz="1800" dirty="0" err="1" smtClean="0">
                <a:solidFill>
                  <a:schemeClr val="tx2"/>
                </a:solidFill>
                <a:latin typeface="Comic Sans MS" pitchFamily="66" charset="0"/>
              </a:rPr>
              <a:t>reconstruct</a:t>
            </a:r>
            <a:r>
              <a:rPr lang="it-IT" sz="18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it-IT" sz="1800" dirty="0" err="1" smtClean="0">
                <a:solidFill>
                  <a:schemeClr val="tx2"/>
                </a:solidFill>
                <a:latin typeface="Comic Sans MS" pitchFamily="66" charset="0"/>
              </a:rPr>
              <a:t>any</a:t>
            </a:r>
            <a:r>
              <a:rPr lang="it-IT" sz="18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it-IT" sz="1800" dirty="0" err="1" smtClean="0">
                <a:solidFill>
                  <a:schemeClr val="tx2"/>
                </a:solidFill>
                <a:latin typeface="Comic Sans MS" pitchFamily="66" charset="0"/>
              </a:rPr>
              <a:t>substring</a:t>
            </a:r>
            <a:r>
              <a:rPr lang="it-IT" sz="18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None/>
            </a:pPr>
            <a:r>
              <a:rPr lang="it-IT" sz="1800" dirty="0" err="1" smtClean="0">
                <a:solidFill>
                  <a:schemeClr val="tx2"/>
                </a:solidFill>
                <a:latin typeface="Comic Sans MS" pitchFamily="66" charset="0"/>
              </a:rPr>
              <a:t>backward</a:t>
            </a:r>
            <a:r>
              <a:rPr lang="it-IT" sz="18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it-IT" sz="1800" b="1" dirty="0" smtClean="0">
                <a:solidFill>
                  <a:schemeClr val="tx2"/>
                </a:solidFill>
                <a:latin typeface="Comic Sans MS" pitchFamily="66" charset="0"/>
              </a:rPr>
              <a:t>IF </a:t>
            </a:r>
            <a:r>
              <a:rPr lang="it-IT" sz="1800" dirty="0" err="1" smtClean="0">
                <a:solidFill>
                  <a:schemeClr val="tx2"/>
                </a:solidFill>
                <a:latin typeface="Comic Sans MS" pitchFamily="66" charset="0"/>
              </a:rPr>
              <a:t>you</a:t>
            </a:r>
            <a:r>
              <a:rPr lang="it-IT" sz="18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it-IT" sz="1800" dirty="0" err="1" smtClean="0">
                <a:solidFill>
                  <a:schemeClr val="tx2"/>
                </a:solidFill>
                <a:latin typeface="Comic Sans MS" pitchFamily="66" charset="0"/>
              </a:rPr>
              <a:t>know</a:t>
            </a:r>
            <a:r>
              <a:rPr lang="it-IT" sz="1800" dirty="0" smtClean="0">
                <a:solidFill>
                  <a:schemeClr val="tx2"/>
                </a:solidFill>
                <a:latin typeface="Comic Sans MS" pitchFamily="66" charset="0"/>
              </a:rPr>
              <a:t> the </a:t>
            </a:r>
            <a:r>
              <a:rPr lang="it-IT" sz="1800" dirty="0" err="1" smtClean="0">
                <a:solidFill>
                  <a:schemeClr val="tx2"/>
                </a:solidFill>
                <a:latin typeface="Comic Sans MS" pitchFamily="66" charset="0"/>
              </a:rPr>
              <a:t>row</a:t>
            </a:r>
            <a:r>
              <a:rPr lang="it-IT" sz="1800" dirty="0" smtClean="0">
                <a:solidFill>
                  <a:schemeClr val="tx2"/>
                </a:solidFill>
                <a:latin typeface="Comic Sans MS" pitchFamily="66" charset="0"/>
              </a:rPr>
              <a:t> of </a:t>
            </a: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None/>
            </a:pPr>
            <a:r>
              <a:rPr lang="it-IT" sz="1800" dirty="0" err="1" smtClean="0">
                <a:solidFill>
                  <a:schemeClr val="tx2"/>
                </a:solidFill>
                <a:latin typeface="Comic Sans MS" pitchFamily="66" charset="0"/>
              </a:rPr>
              <a:t>its</a:t>
            </a:r>
            <a:r>
              <a:rPr lang="it-IT" sz="1800" dirty="0" smtClean="0">
                <a:solidFill>
                  <a:schemeClr val="tx2"/>
                </a:solidFill>
                <a:latin typeface="Comic Sans MS" pitchFamily="66" charset="0"/>
              </a:rPr>
              <a:t> last </a:t>
            </a:r>
            <a:r>
              <a:rPr lang="it-IT" sz="1800" dirty="0" err="1" smtClean="0">
                <a:solidFill>
                  <a:schemeClr val="tx2"/>
                </a:solidFill>
                <a:latin typeface="Comic Sans MS" pitchFamily="66" charset="0"/>
              </a:rPr>
              <a:t>character</a:t>
            </a:r>
            <a:endParaRPr lang="it-IT" sz="18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868824" name="Oval 24"/>
          <p:cNvSpPr>
            <a:spLocks noChangeArrowheads="1"/>
          </p:cNvSpPr>
          <p:nvPr/>
        </p:nvSpPr>
        <p:spPr bwMode="auto">
          <a:xfrm>
            <a:off x="1403648" y="5388277"/>
            <a:ext cx="304800" cy="381000"/>
          </a:xfrm>
          <a:prstGeom prst="ellips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3738014" y="3623069"/>
            <a:ext cx="2260601" cy="1516063"/>
            <a:chOff x="2096" y="1113"/>
            <a:chExt cx="1424" cy="955"/>
          </a:xfrm>
        </p:grpSpPr>
        <p:sp>
          <p:nvSpPr>
            <p:cNvPr id="986143" name="Oval 26"/>
            <p:cNvSpPr>
              <a:spLocks noChangeArrowheads="1"/>
            </p:cNvSpPr>
            <p:nvPr/>
          </p:nvSpPr>
          <p:spPr bwMode="auto">
            <a:xfrm>
              <a:off x="2096" y="1828"/>
              <a:ext cx="192" cy="240"/>
            </a:xfrm>
            <a:prstGeom prst="ellipse">
              <a:avLst/>
            </a:prstGeom>
            <a:noFill/>
            <a:ln w="222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6144" name="Rectangle 27"/>
            <p:cNvSpPr>
              <a:spLocks noChangeArrowheads="1"/>
            </p:cNvSpPr>
            <p:nvPr/>
          </p:nvSpPr>
          <p:spPr bwMode="auto">
            <a:xfrm>
              <a:off x="3303" y="1113"/>
              <a:ext cx="217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2800" dirty="0" smtClean="0">
                  <a:solidFill>
                    <a:srgbClr val="5C37FB"/>
                  </a:solidFill>
                  <a:latin typeface="Tahoma" pitchFamily="34" charset="0"/>
                </a:rPr>
                <a:t>s</a:t>
              </a:r>
              <a:endParaRPr lang="it-IT" sz="2800" dirty="0">
                <a:solidFill>
                  <a:srgbClr val="5C37FB"/>
                </a:solidFill>
                <a:latin typeface="Tahoma" pitchFamily="34" charset="0"/>
              </a:endParaRP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3704595" y="3625851"/>
            <a:ext cx="2019301" cy="2090738"/>
            <a:chOff x="2056" y="1120"/>
            <a:chExt cx="1272" cy="1317"/>
          </a:xfrm>
        </p:grpSpPr>
        <p:sp>
          <p:nvSpPr>
            <p:cNvPr id="986141" name="Oval 29"/>
            <p:cNvSpPr>
              <a:spLocks noChangeArrowheads="1"/>
            </p:cNvSpPr>
            <p:nvPr/>
          </p:nvSpPr>
          <p:spPr bwMode="auto">
            <a:xfrm>
              <a:off x="2056" y="2197"/>
              <a:ext cx="192" cy="240"/>
            </a:xfrm>
            <a:prstGeom prst="ellips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6142" name="Rectangle 30"/>
            <p:cNvSpPr>
              <a:spLocks noChangeArrowheads="1"/>
            </p:cNvSpPr>
            <p:nvPr/>
          </p:nvSpPr>
          <p:spPr bwMode="auto">
            <a:xfrm>
              <a:off x="3160" y="1120"/>
              <a:ext cx="168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2800" dirty="0" smtClean="0">
                  <a:solidFill>
                    <a:srgbClr val="FF3300"/>
                  </a:solidFill>
                  <a:latin typeface="Tahoma" pitchFamily="34" charset="0"/>
                </a:rPr>
                <a:t>i</a:t>
              </a:r>
              <a:endParaRPr lang="it-IT" sz="2800" dirty="0">
                <a:solidFill>
                  <a:srgbClr val="FF3300"/>
                </a:solidFill>
                <a:latin typeface="Tahoma" pitchFamily="34" charset="0"/>
              </a:endParaRPr>
            </a:p>
          </p:txBody>
        </p:sp>
      </p:grpSp>
      <p:sp>
        <p:nvSpPr>
          <p:cNvPr id="1868831" name="Oval 31"/>
          <p:cNvSpPr>
            <a:spLocks noChangeArrowheads="1"/>
          </p:cNvSpPr>
          <p:nvPr/>
        </p:nvSpPr>
        <p:spPr bwMode="auto">
          <a:xfrm>
            <a:off x="1403350" y="3244512"/>
            <a:ext cx="304800" cy="381000"/>
          </a:xfrm>
          <a:prstGeom prst="ellipse">
            <a:avLst/>
          </a:prstGeom>
          <a:noFill/>
          <a:ln w="222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3704598" y="3251595"/>
            <a:ext cx="1857378" cy="895348"/>
            <a:chOff x="2336" y="2432"/>
            <a:chExt cx="1170" cy="564"/>
          </a:xfrm>
        </p:grpSpPr>
        <p:sp>
          <p:nvSpPr>
            <p:cNvPr id="986139" name="Oval 33"/>
            <p:cNvSpPr>
              <a:spLocks noChangeArrowheads="1"/>
            </p:cNvSpPr>
            <p:nvPr/>
          </p:nvSpPr>
          <p:spPr bwMode="auto">
            <a:xfrm>
              <a:off x="2336" y="2432"/>
              <a:ext cx="192" cy="240"/>
            </a:xfrm>
            <a:prstGeom prst="ellips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6140" name="Rectangle 34"/>
            <p:cNvSpPr>
              <a:spLocks noChangeArrowheads="1"/>
            </p:cNvSpPr>
            <p:nvPr/>
          </p:nvSpPr>
          <p:spPr bwMode="auto">
            <a:xfrm>
              <a:off x="3200" y="2666"/>
              <a:ext cx="306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2800" dirty="0" smtClean="0">
                  <a:solidFill>
                    <a:srgbClr val="00A000"/>
                  </a:solidFill>
                  <a:latin typeface="Tahoma" pitchFamily="34" charset="0"/>
                </a:rPr>
                <a:t>m</a:t>
              </a:r>
              <a:endParaRPr lang="it-IT" sz="2800" dirty="0">
                <a:solidFill>
                  <a:srgbClr val="00A000"/>
                </a:solidFill>
                <a:latin typeface="Tahoma" pitchFamily="34" charset="0"/>
              </a:endParaRPr>
            </a:p>
          </p:txBody>
        </p:sp>
      </p:grpSp>
      <p:sp>
        <p:nvSpPr>
          <p:cNvPr id="10" name="Rettangolo arrotondato 9"/>
          <p:cNvSpPr/>
          <p:nvPr/>
        </p:nvSpPr>
        <p:spPr bwMode="auto">
          <a:xfrm>
            <a:off x="679314" y="5882593"/>
            <a:ext cx="7848872" cy="43366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How </a:t>
            </a:r>
            <a:r>
              <a:rPr lang="it-IT" dirty="0" smtClean="0">
                <a:solidFill>
                  <a:schemeClr val="bg1"/>
                </a:solidFill>
              </a:rPr>
              <a:t>do </a:t>
            </a:r>
            <a:r>
              <a:rPr lang="it-IT" dirty="0" err="1" smtClean="0">
                <a:solidFill>
                  <a:schemeClr val="bg1"/>
                </a:solidFill>
              </a:rPr>
              <a:t>we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know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where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 to start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?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Keep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sampled</a:t>
            </a:r>
            <a:r>
              <a:rPr kumimoji="0" lang="it-IT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Lucida Sans" pitchFamily="34" charset="0"/>
              </a:rPr>
              <a:t> positions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Lucida Sans" pitchFamily="34" charset="0"/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4054096" y="3068960"/>
            <a:ext cx="4893931" cy="1368152"/>
            <a:chOff x="4054096" y="3068960"/>
            <a:chExt cx="4893931" cy="1368152"/>
          </a:xfrm>
        </p:grpSpPr>
        <p:sp>
          <p:nvSpPr>
            <p:cNvPr id="44" name="Rectangle 47"/>
            <p:cNvSpPr>
              <a:spLocks noChangeArrowheads="1"/>
            </p:cNvSpPr>
            <p:nvPr/>
          </p:nvSpPr>
          <p:spPr bwMode="auto">
            <a:xfrm>
              <a:off x="6369927" y="3251595"/>
              <a:ext cx="250581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US" sz="2400" dirty="0">
                  <a:solidFill>
                    <a:srgbClr val="C00000"/>
                  </a:solidFill>
                  <a:latin typeface="Comic Sans MS" panose="030F0702030302020204" pitchFamily="66" charset="0"/>
                </a:rPr>
                <a:t>T = </a:t>
              </a:r>
              <a:r>
                <a:rPr lang="it-IT" altLang="en-US" sz="2400" dirty="0" err="1">
                  <a:solidFill>
                    <a:srgbClr val="C00000"/>
                  </a:solidFill>
                  <a:latin typeface="Comic Sans MS" panose="030F0702030302020204" pitchFamily="66" charset="0"/>
                </a:rPr>
                <a:t>mississippi</a:t>
              </a:r>
              <a:r>
                <a:rPr lang="it-IT" altLang="en-US" sz="2400" dirty="0">
                  <a:solidFill>
                    <a:srgbClr val="C00000"/>
                  </a:solidFill>
                  <a:latin typeface="Comic Sans MS" panose="030F0702030302020204" pitchFamily="66" charset="0"/>
                </a:rPr>
                <a:t>#</a:t>
              </a:r>
              <a:endParaRPr lang="en-US" altLang="en-US" sz="1600" b="1" dirty="0">
                <a:solidFill>
                  <a:srgbClr val="C00000"/>
                </a:solidFill>
                <a:latin typeface="Comic Sans MS" panose="030F0702030302020204" pitchFamily="66" charset="0"/>
              </a:endParaRPr>
            </a:p>
          </p:txBody>
        </p:sp>
        <p:grpSp>
          <p:nvGrpSpPr>
            <p:cNvPr id="45" name="Group 85"/>
            <p:cNvGrpSpPr>
              <a:grpSpLocks/>
            </p:cNvGrpSpPr>
            <p:nvPr/>
          </p:nvGrpSpPr>
          <p:grpSpPr bwMode="auto">
            <a:xfrm>
              <a:off x="6979527" y="3632595"/>
              <a:ext cx="1968500" cy="717550"/>
              <a:chOff x="3456" y="1104"/>
              <a:chExt cx="1240" cy="452"/>
            </a:xfrm>
          </p:grpSpPr>
          <p:grpSp>
            <p:nvGrpSpPr>
              <p:cNvPr id="46" name="Group 50"/>
              <p:cNvGrpSpPr>
                <a:grpSpLocks/>
              </p:cNvGrpSpPr>
              <p:nvPr/>
            </p:nvGrpSpPr>
            <p:grpSpPr bwMode="auto">
              <a:xfrm>
                <a:off x="3504" y="1296"/>
                <a:ext cx="1167" cy="260"/>
                <a:chOff x="3504" y="1296"/>
                <a:chExt cx="1167" cy="260"/>
              </a:xfrm>
            </p:grpSpPr>
            <p:sp>
              <p:nvSpPr>
                <p:cNvPr id="48" name="Rectangle 48"/>
                <p:cNvSpPr>
                  <a:spLocks noChangeArrowheads="1"/>
                </p:cNvSpPr>
                <p:nvPr/>
              </p:nvSpPr>
              <p:spPr bwMode="auto">
                <a:xfrm>
                  <a:off x="3504" y="1344"/>
                  <a:ext cx="1167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969696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it-IT" altLang="en-US" sz="1600" dirty="0" err="1">
                      <a:latin typeface="Comic Sans MS" panose="030F0702030302020204" pitchFamily="66" charset="0"/>
                    </a:rPr>
                    <a:t>sampling</a:t>
                  </a:r>
                  <a:r>
                    <a:rPr lang="it-IT" altLang="en-US" sz="1600" dirty="0">
                      <a:latin typeface="Comic Sans MS" panose="030F0702030302020204" pitchFamily="66" charset="0"/>
                    </a:rPr>
                    <a:t> </a:t>
                  </a:r>
                  <a:r>
                    <a:rPr lang="it-IT" altLang="en-US" sz="1600" dirty="0" err="1">
                      <a:latin typeface="Comic Sans MS" panose="030F0702030302020204" pitchFamily="66" charset="0"/>
                    </a:rPr>
                    <a:t>step</a:t>
                  </a:r>
                  <a:r>
                    <a:rPr lang="it-IT" altLang="en-US" sz="1600" dirty="0">
                      <a:latin typeface="Comic Sans MS" panose="030F0702030302020204" pitchFamily="66" charset="0"/>
                    </a:rPr>
                    <a:t> </a:t>
                  </a:r>
                  <a:r>
                    <a:rPr lang="it-IT" altLang="en-US" sz="1600" dirty="0" err="1">
                      <a:latin typeface="Comic Sans MS" panose="030F0702030302020204" pitchFamily="66" charset="0"/>
                    </a:rPr>
                    <a:t>is</a:t>
                  </a:r>
                  <a:r>
                    <a:rPr lang="it-IT" altLang="en-US" sz="1600" dirty="0">
                      <a:latin typeface="Comic Sans MS" panose="030F0702030302020204" pitchFamily="66" charset="0"/>
                    </a:rPr>
                    <a:t> 4</a:t>
                  </a:r>
                  <a:endParaRPr lang="en-US" altLang="en-US" sz="1600" dirty="0"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49" name="AutoShape 49"/>
                <p:cNvSpPr>
                  <a:spLocks/>
                </p:cNvSpPr>
                <p:nvPr/>
              </p:nvSpPr>
              <p:spPr bwMode="auto">
                <a:xfrm rot="16200000">
                  <a:off x="4008" y="792"/>
                  <a:ext cx="96" cy="1104"/>
                </a:xfrm>
                <a:prstGeom prst="leftBrace">
                  <a:avLst>
                    <a:gd name="adj1" fmla="val 95833"/>
                    <a:gd name="adj2" fmla="val 50000"/>
                  </a:avLst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969696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7" name="Rectangle 84"/>
              <p:cNvSpPr>
                <a:spLocks noChangeArrowheads="1"/>
              </p:cNvSpPr>
              <p:nvPr/>
            </p:nvSpPr>
            <p:spPr bwMode="auto">
              <a:xfrm>
                <a:off x="3456" y="1104"/>
                <a:ext cx="1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69696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altLang="en-US" sz="1400" b="1" dirty="0">
                    <a:latin typeface="Comic Sans MS" panose="030F0702030302020204" pitchFamily="66" charset="0"/>
                  </a:rPr>
                  <a:t>1    4     8      12 </a:t>
                </a:r>
                <a:endParaRPr lang="en-US" altLang="en-US" sz="1400" b="1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11" name="Ovale 10"/>
            <p:cNvSpPr/>
            <p:nvPr/>
          </p:nvSpPr>
          <p:spPr bwMode="auto">
            <a:xfrm>
              <a:off x="4090491" y="3357913"/>
              <a:ext cx="157864" cy="154831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51" name="Ovale 50"/>
            <p:cNvSpPr/>
            <p:nvPr/>
          </p:nvSpPr>
          <p:spPr bwMode="auto">
            <a:xfrm>
              <a:off x="4067944" y="3645024"/>
              <a:ext cx="157864" cy="154831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52" name="Ovale 51"/>
            <p:cNvSpPr/>
            <p:nvPr/>
          </p:nvSpPr>
          <p:spPr bwMode="auto">
            <a:xfrm>
              <a:off x="4067944" y="3068960"/>
              <a:ext cx="157864" cy="154831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  <p:sp>
          <p:nvSpPr>
            <p:cNvPr id="53" name="Ovale 52"/>
            <p:cNvSpPr/>
            <p:nvPr/>
          </p:nvSpPr>
          <p:spPr bwMode="auto">
            <a:xfrm>
              <a:off x="4054096" y="4282281"/>
              <a:ext cx="157864" cy="154831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34" charset="0"/>
              </a:endParaRPr>
            </a:p>
          </p:txBody>
        </p:sp>
      </p:grpSp>
      <p:sp>
        <p:nvSpPr>
          <p:cNvPr id="55" name="Rectangle 23"/>
          <p:cNvSpPr>
            <a:spLocks noChangeArrowheads="1"/>
          </p:cNvSpPr>
          <p:nvPr/>
        </p:nvSpPr>
        <p:spPr bwMode="auto">
          <a:xfrm>
            <a:off x="4663217" y="4427897"/>
            <a:ext cx="4338113" cy="10341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None/>
            </a:pPr>
            <a:r>
              <a:rPr lang="it-IT" sz="1800" dirty="0" err="1" smtClean="0">
                <a:solidFill>
                  <a:srgbClr val="C00000"/>
                </a:solidFill>
                <a:latin typeface="Comic Sans MS" pitchFamily="66" charset="0"/>
              </a:rPr>
              <a:t>Trade</a:t>
            </a:r>
            <a:r>
              <a:rPr lang="it-IT" sz="1800" dirty="0" smtClean="0">
                <a:solidFill>
                  <a:srgbClr val="C00000"/>
                </a:solidFill>
                <a:latin typeface="Comic Sans MS" pitchFamily="66" charset="0"/>
              </a:rPr>
              <a:t>-off </a:t>
            </a:r>
            <a:r>
              <a:rPr lang="it-IT" sz="1800" dirty="0" err="1" smtClean="0">
                <a:solidFill>
                  <a:srgbClr val="C00000"/>
                </a:solidFill>
                <a:latin typeface="Comic Sans MS" pitchFamily="66" charset="0"/>
              </a:rPr>
              <a:t>between</a:t>
            </a:r>
            <a:r>
              <a:rPr lang="it-IT" sz="18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it-IT" sz="1800" dirty="0" err="1" smtClean="0">
                <a:solidFill>
                  <a:srgbClr val="C00000"/>
                </a:solidFill>
                <a:latin typeface="Comic Sans MS" pitchFamily="66" charset="0"/>
              </a:rPr>
              <a:t>space</a:t>
            </a:r>
            <a:r>
              <a:rPr lang="it-IT" sz="1800" dirty="0" smtClean="0">
                <a:solidFill>
                  <a:srgbClr val="C00000"/>
                </a:solidFill>
                <a:latin typeface="Comic Sans MS" pitchFamily="66" charset="0"/>
              </a:rPr>
              <a:t> and </a:t>
            </a: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None/>
            </a:pPr>
            <a:r>
              <a:rPr lang="it-IT" sz="1800" dirty="0" err="1">
                <a:solidFill>
                  <a:srgbClr val="C00000"/>
                </a:solidFill>
                <a:latin typeface="Comic Sans MS" pitchFamily="66" charset="0"/>
              </a:rPr>
              <a:t>d</a:t>
            </a:r>
            <a:r>
              <a:rPr lang="it-IT" sz="1800" dirty="0" err="1" smtClean="0">
                <a:solidFill>
                  <a:srgbClr val="C00000"/>
                </a:solidFill>
                <a:latin typeface="Comic Sans MS" pitchFamily="66" charset="0"/>
              </a:rPr>
              <a:t>ecompression</a:t>
            </a:r>
            <a:r>
              <a:rPr lang="it-IT" sz="1800" dirty="0" smtClean="0">
                <a:solidFill>
                  <a:srgbClr val="C00000"/>
                </a:solidFill>
                <a:latin typeface="Comic Sans MS" pitchFamily="66" charset="0"/>
              </a:rPr>
              <a:t> time due to the </a:t>
            </a: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/>
              <a:buNone/>
            </a:pPr>
            <a:r>
              <a:rPr lang="it-IT" sz="1800" dirty="0" err="1" smtClean="0">
                <a:solidFill>
                  <a:srgbClr val="C00000"/>
                </a:solidFill>
                <a:latin typeface="Comic Sans MS" pitchFamily="66" charset="0"/>
              </a:rPr>
              <a:t>sampling</a:t>
            </a:r>
            <a:r>
              <a:rPr lang="it-IT" sz="18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it-IT" sz="1800" dirty="0" err="1" smtClean="0">
                <a:solidFill>
                  <a:srgbClr val="C00000"/>
                </a:solidFill>
                <a:latin typeface="Comic Sans MS" pitchFamily="66" charset="0"/>
              </a:rPr>
              <a:t>factor</a:t>
            </a:r>
            <a:endParaRPr lang="it-IT" sz="18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8644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68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68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68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68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68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68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68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8688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8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9" dur="500"/>
                                        <p:tgtEl>
                                          <p:spTgt spid="1868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8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2" dur="500"/>
                                        <p:tgtEl>
                                          <p:spTgt spid="18688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8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8823" grpId="1"/>
      <p:bldP spid="1868823" grpId="2"/>
      <p:bldP spid="1868824" grpId="0" animBg="1"/>
      <p:bldP spid="1868824" grpId="1" animBg="1"/>
      <p:bldP spid="1868831" grpId="0" animBg="1"/>
      <p:bldP spid="1868831" grpId="1" animBg="1"/>
      <p:bldP spid="10" grpId="0" animBg="1"/>
      <p:bldP spid="5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2130" name="Group 2"/>
          <p:cNvGrpSpPr>
            <a:grpSpLocks/>
          </p:cNvGrpSpPr>
          <p:nvPr/>
        </p:nvGrpSpPr>
        <p:grpSpPr bwMode="auto">
          <a:xfrm>
            <a:off x="1370013" y="5474096"/>
            <a:ext cx="609600" cy="336550"/>
            <a:chOff x="864" y="3072"/>
            <a:chExt cx="384" cy="212"/>
          </a:xfrm>
        </p:grpSpPr>
        <p:sp>
          <p:nvSpPr>
            <p:cNvPr id="1072131" name="AutoShape 3"/>
            <p:cNvSpPr>
              <a:spLocks noChangeArrowheads="1"/>
            </p:cNvSpPr>
            <p:nvPr/>
          </p:nvSpPr>
          <p:spPr bwMode="auto">
            <a:xfrm>
              <a:off x="1104" y="3168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132" name="Rectangle 4"/>
            <p:cNvSpPr>
              <a:spLocks noChangeArrowheads="1"/>
            </p:cNvSpPr>
            <p:nvPr/>
          </p:nvSpPr>
          <p:spPr bwMode="auto">
            <a:xfrm>
              <a:off x="864" y="3072"/>
              <a:ext cx="24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1600">
                  <a:solidFill>
                    <a:srgbClr val="FF3300"/>
                  </a:solidFill>
                  <a:latin typeface="Comic Sans MS" panose="030F0702030302020204" pitchFamily="66" charset="0"/>
                </a:rPr>
                <a:t>fr</a:t>
              </a:r>
              <a:endParaRPr lang="en-US" altLang="en-US" sz="1600">
                <a:solidFill>
                  <a:srgbClr val="FF330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72133" name="Group 5"/>
          <p:cNvGrpSpPr>
            <a:grpSpLocks/>
          </p:cNvGrpSpPr>
          <p:nvPr/>
        </p:nvGrpSpPr>
        <p:grpSpPr bwMode="auto">
          <a:xfrm>
            <a:off x="177800" y="5474096"/>
            <a:ext cx="1144588" cy="731838"/>
            <a:chOff x="192" y="3072"/>
            <a:chExt cx="642" cy="461"/>
          </a:xfrm>
        </p:grpSpPr>
        <p:sp>
          <p:nvSpPr>
            <p:cNvPr id="1072134" name="AutoShape 6"/>
            <p:cNvSpPr>
              <a:spLocks/>
            </p:cNvSpPr>
            <p:nvPr/>
          </p:nvSpPr>
          <p:spPr bwMode="auto">
            <a:xfrm>
              <a:off x="768" y="3072"/>
              <a:ext cx="48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135" name="Rectangle 7"/>
            <p:cNvSpPr>
              <a:spLocks noChangeArrowheads="1"/>
            </p:cNvSpPr>
            <p:nvPr/>
          </p:nvSpPr>
          <p:spPr bwMode="auto">
            <a:xfrm>
              <a:off x="192" y="3168"/>
              <a:ext cx="64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it-IT" altLang="en-US">
                  <a:solidFill>
                    <a:schemeClr val="tx2"/>
                  </a:solidFill>
                  <a:latin typeface="Comic Sans MS" panose="030F0702030302020204" pitchFamily="66" charset="0"/>
                </a:rPr>
                <a:t>occ=2</a:t>
              </a:r>
            </a:p>
            <a:p>
              <a:pPr eaLnBrk="0" hangingPunct="0"/>
              <a:r>
                <a:rPr lang="it-IT" altLang="en-US" sz="1400" b="1">
                  <a:solidFill>
                    <a:schemeClr val="tx2"/>
                  </a:solidFill>
                  <a:latin typeface="Comic Sans MS" panose="030F0702030302020204" pitchFamily="66" charset="0"/>
                </a:rPr>
                <a:t>[lr-fr+1]</a:t>
              </a:r>
              <a:endParaRPr lang="en-US" altLang="en-US" sz="1400" b="1">
                <a:solidFill>
                  <a:schemeClr val="tx2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1072136" name="Rectangle 8"/>
          <p:cNvSpPr>
            <a:spLocks noGrp="1" noChangeArrowheads="1"/>
          </p:cNvSpPr>
          <p:nvPr>
            <p:ph type="title"/>
          </p:nvPr>
        </p:nvSpPr>
        <p:spPr>
          <a:xfrm>
            <a:off x="608012" y="583541"/>
            <a:ext cx="8212460" cy="623888"/>
          </a:xfrm>
        </p:spPr>
        <p:txBody>
          <a:bodyPr/>
          <a:lstStyle/>
          <a:p>
            <a:r>
              <a:rPr lang="it-IT" altLang="en-US" sz="3000" dirty="0" err="1">
                <a:solidFill>
                  <a:srgbClr val="000099"/>
                </a:solidFill>
              </a:rPr>
              <a:t>Substring</a:t>
            </a:r>
            <a:r>
              <a:rPr lang="it-IT" altLang="en-US" sz="3000" dirty="0">
                <a:solidFill>
                  <a:srgbClr val="000099"/>
                </a:solidFill>
              </a:rPr>
              <a:t> </a:t>
            </a:r>
            <a:r>
              <a:rPr lang="it-IT" altLang="en-US" sz="3000" dirty="0" err="1">
                <a:solidFill>
                  <a:srgbClr val="000099"/>
                </a:solidFill>
              </a:rPr>
              <a:t>search</a:t>
            </a:r>
            <a:r>
              <a:rPr lang="it-IT" altLang="en-US" sz="3000" dirty="0">
                <a:solidFill>
                  <a:srgbClr val="000099"/>
                </a:solidFill>
              </a:rPr>
              <a:t> in T</a:t>
            </a:r>
            <a:r>
              <a:rPr lang="it-IT" altLang="en-US" sz="2600" dirty="0"/>
              <a:t>  (</a:t>
            </a:r>
            <a:r>
              <a:rPr lang="it-IT" altLang="en-US" sz="1900" dirty="0" err="1">
                <a:solidFill>
                  <a:srgbClr val="990099"/>
                </a:solidFill>
                <a:latin typeface="Comic Sans MS" panose="030F0702030302020204" pitchFamily="66" charset="0"/>
              </a:rPr>
              <a:t>Count</a:t>
            </a:r>
            <a:r>
              <a:rPr lang="it-IT" altLang="en-US" sz="1900" dirty="0">
                <a:solidFill>
                  <a:srgbClr val="990099"/>
                </a:solidFill>
                <a:latin typeface="Comic Sans MS" panose="030F0702030302020204" pitchFamily="66" charset="0"/>
              </a:rPr>
              <a:t> the pattern </a:t>
            </a:r>
            <a:r>
              <a:rPr lang="it-IT" altLang="en-US" sz="1900" dirty="0" err="1">
                <a:solidFill>
                  <a:srgbClr val="990099"/>
                </a:solidFill>
                <a:latin typeface="Comic Sans MS" panose="030F0702030302020204" pitchFamily="66" charset="0"/>
              </a:rPr>
              <a:t>occurrences</a:t>
            </a:r>
            <a:r>
              <a:rPr lang="it-IT" altLang="en-US" sz="2600" dirty="0"/>
              <a:t>)</a:t>
            </a:r>
            <a:endParaRPr lang="en-US" altLang="en-US" sz="2600" dirty="0"/>
          </a:p>
        </p:txBody>
      </p:sp>
      <p:grpSp>
        <p:nvGrpSpPr>
          <p:cNvPr id="1072137" name="Group 9"/>
          <p:cNvGrpSpPr>
            <a:grpSpLocks/>
          </p:cNvGrpSpPr>
          <p:nvPr/>
        </p:nvGrpSpPr>
        <p:grpSpPr bwMode="auto">
          <a:xfrm>
            <a:off x="1979613" y="2502296"/>
            <a:ext cx="2286000" cy="4348163"/>
            <a:chOff x="1824" y="960"/>
            <a:chExt cx="1440" cy="2739"/>
          </a:xfrm>
        </p:grpSpPr>
        <p:sp>
          <p:nvSpPr>
            <p:cNvPr id="1072138" name="Text Box 10"/>
            <p:cNvSpPr txBox="1">
              <a:spLocks noChangeArrowheads="1"/>
            </p:cNvSpPr>
            <p:nvPr/>
          </p:nvSpPr>
          <p:spPr bwMode="auto">
            <a:xfrm>
              <a:off x="1824" y="1248"/>
              <a:ext cx="1440" cy="24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828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#mississipp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i#mississip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ippi#missis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issippi#mis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ississippi#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mississippi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pi#mississi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ppi#mississ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sippi#missi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sissippi#mi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ssippi#miss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>
                  <a:latin typeface="Courier New" panose="02070309020205020404" pitchFamily="49" charset="0"/>
                </a:rPr>
                <a:t>ssissippi#m</a:t>
              </a:r>
              <a:endParaRPr lang="en-GB" altLang="en-US" sz="2000">
                <a:latin typeface="Courier New" panose="02070309020205020404" pitchFamily="49" charset="0"/>
              </a:endParaRPr>
            </a:p>
          </p:txBody>
        </p:sp>
        <p:sp>
          <p:nvSpPr>
            <p:cNvPr id="1072139" name="Text Box 11"/>
            <p:cNvSpPr txBox="1">
              <a:spLocks noChangeArrowheads="1"/>
            </p:cNvSpPr>
            <p:nvPr/>
          </p:nvSpPr>
          <p:spPr bwMode="auto">
            <a:xfrm>
              <a:off x="3024" y="1248"/>
              <a:ext cx="240" cy="2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828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i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p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s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s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m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p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i</a:t>
              </a:r>
            </a:p>
            <a:p>
              <a:pPr eaLnBrk="0" hangingPunct="0">
                <a:lnSpc>
                  <a:spcPct val="8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s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s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i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i</a:t>
              </a:r>
              <a:endParaRPr lang="en-GB" altLang="en-US" sz="2000" b="1">
                <a:solidFill>
                  <a:srgbClr val="006600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1072140" name="Rectangle 12"/>
            <p:cNvSpPr>
              <a:spLocks noChangeArrowheads="1"/>
            </p:cNvSpPr>
            <p:nvPr/>
          </p:nvSpPr>
          <p:spPr bwMode="auto">
            <a:xfrm>
              <a:off x="3024" y="1248"/>
              <a:ext cx="240" cy="2448"/>
            </a:xfrm>
            <a:prstGeom prst="rect">
              <a:avLst/>
            </a:prstGeom>
            <a:noFill/>
            <a:ln w="25400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141" name="Text Box 13"/>
            <p:cNvSpPr txBox="1">
              <a:spLocks noChangeArrowheads="1"/>
            </p:cNvSpPr>
            <p:nvPr/>
          </p:nvSpPr>
          <p:spPr bwMode="auto">
            <a:xfrm>
              <a:off x="3024" y="960"/>
              <a:ext cx="20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>
                  <a:solidFill>
                    <a:srgbClr val="FF3300"/>
                  </a:solidFill>
                  <a:latin typeface="Comic Sans MS" panose="030F0702030302020204" pitchFamily="66" charset="0"/>
                </a:rPr>
                <a:t>L</a:t>
              </a:r>
              <a:endParaRPr lang="en-GB" altLang="en-US" sz="2000">
                <a:solidFill>
                  <a:srgbClr val="FF33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072142" name="Rectangle 14"/>
            <p:cNvSpPr>
              <a:spLocks noChangeArrowheads="1"/>
            </p:cNvSpPr>
            <p:nvPr/>
          </p:nvSpPr>
          <p:spPr bwMode="auto">
            <a:xfrm>
              <a:off x="1824" y="2246"/>
              <a:ext cx="117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000">
                  <a:latin typeface="Courier New" panose="02070309020205020404" pitchFamily="49" charset="0"/>
                </a:rPr>
                <a:t>mississippi</a:t>
              </a:r>
            </a:p>
          </p:txBody>
        </p:sp>
      </p:grpSp>
      <p:grpSp>
        <p:nvGrpSpPr>
          <p:cNvPr id="1072143" name="Group 15"/>
          <p:cNvGrpSpPr>
            <a:grpSpLocks/>
          </p:cNvGrpSpPr>
          <p:nvPr/>
        </p:nvGrpSpPr>
        <p:grpSpPr bwMode="auto">
          <a:xfrm>
            <a:off x="6094413" y="1511696"/>
            <a:ext cx="1285875" cy="2087563"/>
            <a:chOff x="0" y="480"/>
            <a:chExt cx="720" cy="1315"/>
          </a:xfrm>
        </p:grpSpPr>
        <p:sp>
          <p:nvSpPr>
            <p:cNvPr id="1072144" name="Rectangle 16"/>
            <p:cNvSpPr>
              <a:spLocks noChangeArrowheads="1"/>
            </p:cNvSpPr>
            <p:nvPr/>
          </p:nvSpPr>
          <p:spPr bwMode="auto">
            <a:xfrm>
              <a:off x="288" y="720"/>
              <a:ext cx="432" cy="1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it-IT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# 1</a:t>
              </a:r>
            </a:p>
            <a:p>
              <a:pPr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it-IT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i 2</a:t>
              </a:r>
              <a:endParaRPr lang="en-US" altLang="en-US" sz="2000" b="1">
                <a:solidFill>
                  <a:srgbClr val="006600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it-IT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m 6</a:t>
              </a:r>
            </a:p>
            <a:p>
              <a:pPr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it-IT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p 7</a:t>
              </a:r>
              <a:endParaRPr lang="en-US" altLang="en-US" sz="2000" b="1">
                <a:solidFill>
                  <a:srgbClr val="006600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it-IT" altLang="en-US" sz="2000" b="1">
                  <a:solidFill>
                    <a:srgbClr val="006600"/>
                  </a:solidFill>
                  <a:latin typeface="Courier New" panose="02070309020205020404" pitchFamily="49" charset="0"/>
                </a:rPr>
                <a:t>s </a:t>
              </a:r>
              <a:r>
                <a:rPr lang="it-IT" altLang="en-US" b="1">
                  <a:solidFill>
                    <a:srgbClr val="006600"/>
                  </a:solidFill>
                  <a:latin typeface="Courier New" panose="02070309020205020404" pitchFamily="49" charset="0"/>
                </a:rPr>
                <a:t>9</a:t>
              </a:r>
              <a:endParaRPr lang="en-US" altLang="en-US" b="1">
                <a:solidFill>
                  <a:srgbClr val="006600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1072145" name="Rectangle 17"/>
            <p:cNvSpPr>
              <a:spLocks noChangeArrowheads="1"/>
            </p:cNvSpPr>
            <p:nvPr/>
          </p:nvSpPr>
          <p:spPr bwMode="auto">
            <a:xfrm>
              <a:off x="288" y="720"/>
              <a:ext cx="384" cy="1056"/>
            </a:xfrm>
            <a:prstGeom prst="rect">
              <a:avLst/>
            </a:prstGeom>
            <a:noFill/>
            <a:ln w="254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146" name="Rectangle 18"/>
            <p:cNvSpPr>
              <a:spLocks noChangeArrowheads="1"/>
            </p:cNvSpPr>
            <p:nvPr/>
          </p:nvSpPr>
          <p:spPr bwMode="auto">
            <a:xfrm>
              <a:off x="0" y="480"/>
              <a:ext cx="22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2800">
                  <a:solidFill>
                    <a:srgbClr val="339933"/>
                  </a:solidFill>
                  <a:latin typeface="Comic Sans MS" panose="030F0702030302020204" pitchFamily="66" charset="0"/>
                </a:rPr>
                <a:t>F</a:t>
              </a:r>
              <a:endParaRPr lang="en-US" altLang="en-US" sz="2800">
                <a:solidFill>
                  <a:srgbClr val="339933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72147" name="Group 19"/>
          <p:cNvGrpSpPr>
            <a:grpSpLocks/>
          </p:cNvGrpSpPr>
          <p:nvPr/>
        </p:nvGrpSpPr>
        <p:grpSpPr bwMode="auto">
          <a:xfrm>
            <a:off x="4406900" y="2270521"/>
            <a:ext cx="1673225" cy="520700"/>
            <a:chOff x="2777" y="1016"/>
            <a:chExt cx="1054" cy="328"/>
          </a:xfrm>
        </p:grpSpPr>
        <p:sp>
          <p:nvSpPr>
            <p:cNvPr id="1072148" name="AutoShape 20"/>
            <p:cNvSpPr>
              <a:spLocks noChangeArrowheads="1"/>
            </p:cNvSpPr>
            <p:nvPr/>
          </p:nvSpPr>
          <p:spPr bwMode="auto">
            <a:xfrm rot="-1297761">
              <a:off x="2832" y="1200"/>
              <a:ext cx="960" cy="144"/>
            </a:xfrm>
            <a:prstGeom prst="leftRightArrow">
              <a:avLst>
                <a:gd name="adj1" fmla="val 50000"/>
                <a:gd name="adj2" fmla="val 133333"/>
              </a:avLst>
            </a:prstGeom>
            <a:solidFill>
              <a:srgbClr val="66FF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149" name="Rectangle 21"/>
            <p:cNvSpPr>
              <a:spLocks noChangeArrowheads="1"/>
            </p:cNvSpPr>
            <p:nvPr/>
          </p:nvSpPr>
          <p:spPr bwMode="auto">
            <a:xfrm rot="-1440841">
              <a:off x="2777" y="1016"/>
              <a:ext cx="105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1400" b="1">
                  <a:solidFill>
                    <a:srgbClr val="006600"/>
                  </a:solidFill>
                  <a:latin typeface="Courier New" panose="02070309020205020404" pitchFamily="49" charset="0"/>
                </a:rPr>
                <a:t>Available info</a:t>
              </a:r>
              <a:endParaRPr lang="en-US" altLang="en-US" sz="1400" b="1">
                <a:solidFill>
                  <a:srgbClr val="006600"/>
                </a:solidFill>
                <a:latin typeface="Courier New" panose="02070309020205020404" pitchFamily="49" charset="0"/>
              </a:endParaRPr>
            </a:p>
          </p:txBody>
        </p:sp>
      </p:grpSp>
      <p:grpSp>
        <p:nvGrpSpPr>
          <p:cNvPr id="1072150" name="Group 22"/>
          <p:cNvGrpSpPr>
            <a:grpSpLocks/>
          </p:cNvGrpSpPr>
          <p:nvPr/>
        </p:nvGrpSpPr>
        <p:grpSpPr bwMode="auto">
          <a:xfrm>
            <a:off x="455613" y="1892696"/>
            <a:ext cx="1066800" cy="609600"/>
            <a:chOff x="288" y="816"/>
            <a:chExt cx="672" cy="384"/>
          </a:xfrm>
        </p:grpSpPr>
        <p:sp>
          <p:nvSpPr>
            <p:cNvPr id="1072151" name="Rectangle 23"/>
            <p:cNvSpPr>
              <a:spLocks noChangeArrowheads="1"/>
            </p:cNvSpPr>
            <p:nvPr/>
          </p:nvSpPr>
          <p:spPr bwMode="auto">
            <a:xfrm>
              <a:off x="336" y="871"/>
              <a:ext cx="583" cy="296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2400">
                  <a:solidFill>
                    <a:srgbClr val="990099"/>
                  </a:solidFill>
                  <a:latin typeface="Comic Sans MS" panose="030F0702030302020204" pitchFamily="66" charset="0"/>
                </a:rPr>
                <a:t>P = s</a:t>
              </a:r>
              <a:r>
                <a:rPr lang="en-US" altLang="en-US" sz="2400">
                  <a:solidFill>
                    <a:srgbClr val="990099"/>
                  </a:solidFill>
                  <a:latin typeface="Comic Sans MS" panose="030F0702030302020204" pitchFamily="66" charset="0"/>
                </a:rPr>
                <a:t>i</a:t>
              </a:r>
            </a:p>
          </p:txBody>
        </p:sp>
        <p:sp>
          <p:nvSpPr>
            <p:cNvPr id="1072152" name="Rectangle 24"/>
            <p:cNvSpPr>
              <a:spLocks noChangeArrowheads="1"/>
            </p:cNvSpPr>
            <p:nvPr/>
          </p:nvSpPr>
          <p:spPr bwMode="auto">
            <a:xfrm>
              <a:off x="288" y="816"/>
              <a:ext cx="672" cy="384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2153" name="Group 25"/>
          <p:cNvGrpSpPr>
            <a:grpSpLocks/>
          </p:cNvGrpSpPr>
          <p:nvPr/>
        </p:nvGrpSpPr>
        <p:grpSpPr bwMode="auto">
          <a:xfrm>
            <a:off x="1295400" y="2357834"/>
            <a:ext cx="1130300" cy="412750"/>
            <a:chOff x="816" y="1152"/>
            <a:chExt cx="712" cy="260"/>
          </a:xfrm>
        </p:grpSpPr>
        <p:sp>
          <p:nvSpPr>
            <p:cNvPr id="1072154" name="AutoShape 26"/>
            <p:cNvSpPr>
              <a:spLocks noChangeArrowheads="1"/>
            </p:cNvSpPr>
            <p:nvPr/>
          </p:nvSpPr>
          <p:spPr bwMode="auto">
            <a:xfrm>
              <a:off x="816" y="1152"/>
              <a:ext cx="48" cy="192"/>
            </a:xfrm>
            <a:prstGeom prst="upArrow">
              <a:avLst>
                <a:gd name="adj1" fmla="val 50000"/>
                <a:gd name="adj2" fmla="val 100000"/>
              </a:avLst>
            </a:prstGeom>
            <a:solidFill>
              <a:srgbClr val="96969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155" name="Text Box 27"/>
            <p:cNvSpPr txBox="1">
              <a:spLocks noChangeArrowheads="1"/>
            </p:cNvSpPr>
            <p:nvPr/>
          </p:nvSpPr>
          <p:spPr bwMode="auto">
            <a:xfrm>
              <a:off x="816" y="1200"/>
              <a:ext cx="71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1600">
                  <a:latin typeface="Comic Sans MS" panose="030F0702030302020204" pitchFamily="66" charset="0"/>
                </a:rPr>
                <a:t>First step</a:t>
              </a:r>
              <a:endParaRPr lang="en-US" altLang="en-US" sz="160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72156" name="Group 28"/>
          <p:cNvGrpSpPr>
            <a:grpSpLocks/>
          </p:cNvGrpSpPr>
          <p:nvPr/>
        </p:nvGrpSpPr>
        <p:grpSpPr bwMode="auto">
          <a:xfrm>
            <a:off x="1370013" y="3340496"/>
            <a:ext cx="609600" cy="1250950"/>
            <a:chOff x="1440" y="1488"/>
            <a:chExt cx="384" cy="788"/>
          </a:xfrm>
        </p:grpSpPr>
        <p:sp>
          <p:nvSpPr>
            <p:cNvPr id="1072157" name="AutoShape 29"/>
            <p:cNvSpPr>
              <a:spLocks noChangeArrowheads="1"/>
            </p:cNvSpPr>
            <p:nvPr/>
          </p:nvSpPr>
          <p:spPr bwMode="auto">
            <a:xfrm>
              <a:off x="1680" y="1536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96969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158" name="AutoShape 30"/>
            <p:cNvSpPr>
              <a:spLocks noChangeArrowheads="1"/>
            </p:cNvSpPr>
            <p:nvPr/>
          </p:nvSpPr>
          <p:spPr bwMode="auto">
            <a:xfrm>
              <a:off x="1680" y="2112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96969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159" name="Rectangle 31"/>
            <p:cNvSpPr>
              <a:spLocks noChangeArrowheads="1"/>
            </p:cNvSpPr>
            <p:nvPr/>
          </p:nvSpPr>
          <p:spPr bwMode="auto">
            <a:xfrm>
              <a:off x="1440" y="1488"/>
              <a:ext cx="24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1600">
                  <a:solidFill>
                    <a:srgbClr val="0000FF"/>
                  </a:solidFill>
                  <a:latin typeface="Comic Sans MS" panose="030F0702030302020204" pitchFamily="66" charset="0"/>
                </a:rPr>
                <a:t>fr</a:t>
              </a:r>
              <a:endParaRPr lang="en-US" altLang="en-US" sz="160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072160" name="Rectangle 32"/>
            <p:cNvSpPr>
              <a:spLocks noChangeArrowheads="1"/>
            </p:cNvSpPr>
            <p:nvPr/>
          </p:nvSpPr>
          <p:spPr bwMode="auto">
            <a:xfrm>
              <a:off x="1440" y="2064"/>
              <a:ext cx="21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1600">
                  <a:solidFill>
                    <a:srgbClr val="0000FF"/>
                  </a:solidFill>
                  <a:latin typeface="Comic Sans MS" panose="030F0702030302020204" pitchFamily="66" charset="0"/>
                </a:rPr>
                <a:t>lr</a:t>
              </a:r>
              <a:endParaRPr lang="en-US" altLang="en-US" sz="160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72161" name="Group 33"/>
          <p:cNvGrpSpPr>
            <a:grpSpLocks/>
          </p:cNvGrpSpPr>
          <p:nvPr/>
        </p:nvGrpSpPr>
        <p:grpSpPr bwMode="auto">
          <a:xfrm>
            <a:off x="4806950" y="4158059"/>
            <a:ext cx="4489450" cy="1905000"/>
            <a:chOff x="3120" y="2352"/>
            <a:chExt cx="2640" cy="1200"/>
          </a:xfrm>
        </p:grpSpPr>
        <p:sp>
          <p:nvSpPr>
            <p:cNvPr id="1072162" name="Rectangle 34"/>
            <p:cNvSpPr>
              <a:spLocks noChangeArrowheads="1"/>
            </p:cNvSpPr>
            <p:nvPr/>
          </p:nvSpPr>
          <p:spPr bwMode="auto">
            <a:xfrm>
              <a:off x="3120" y="2352"/>
              <a:ext cx="264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828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None/>
              </a:pPr>
              <a:r>
                <a:rPr lang="it-IT" altLang="en-US">
                  <a:solidFill>
                    <a:srgbClr val="FF3300"/>
                  </a:solidFill>
                  <a:latin typeface="Comic Sans MS" panose="030F0702030302020204" pitchFamily="66" charset="0"/>
                </a:rPr>
                <a:t>Inductive step: </a:t>
              </a:r>
              <a:r>
                <a:rPr lang="it-IT" altLang="en-US" sz="1600">
                  <a:solidFill>
                    <a:srgbClr val="FF3300"/>
                  </a:solidFill>
                  <a:latin typeface="Comic Sans MS" panose="030F0702030302020204" pitchFamily="66" charset="0"/>
                </a:rPr>
                <a:t>Given </a:t>
              </a:r>
              <a:r>
                <a:rPr lang="it-IT" altLang="en-US" sz="1600">
                  <a:solidFill>
                    <a:schemeClr val="tx2"/>
                  </a:solidFill>
                  <a:latin typeface="Comic Sans MS" panose="030F0702030302020204" pitchFamily="66" charset="0"/>
                </a:rPr>
                <a:t>fr</a:t>
              </a:r>
              <a:r>
                <a:rPr lang="it-IT" altLang="en-US" sz="1600">
                  <a:solidFill>
                    <a:srgbClr val="FF3300"/>
                  </a:solidFill>
                  <a:latin typeface="Comic Sans MS" panose="030F0702030302020204" pitchFamily="66" charset="0"/>
                </a:rPr>
                <a:t>,</a:t>
              </a:r>
              <a:r>
                <a:rPr lang="it-IT" altLang="en-US" sz="1600">
                  <a:solidFill>
                    <a:schemeClr val="tx2"/>
                  </a:solidFill>
                  <a:latin typeface="Comic Sans MS" panose="030F0702030302020204" pitchFamily="66" charset="0"/>
                </a:rPr>
                <a:t>lr</a:t>
              </a:r>
              <a:r>
                <a:rPr lang="it-IT" altLang="en-US" sz="1600">
                  <a:solidFill>
                    <a:srgbClr val="FF3300"/>
                  </a:solidFill>
                  <a:latin typeface="Comic Sans MS" panose="030F0702030302020204" pitchFamily="66" charset="0"/>
                </a:rPr>
                <a:t> for P[j+1,p]</a:t>
              </a:r>
            </a:p>
          </p:txBody>
        </p:sp>
        <p:sp>
          <p:nvSpPr>
            <p:cNvPr id="1072163" name="Rectangle 35"/>
            <p:cNvSpPr>
              <a:spLocks noChangeArrowheads="1"/>
            </p:cNvSpPr>
            <p:nvPr/>
          </p:nvSpPr>
          <p:spPr bwMode="auto">
            <a:xfrm>
              <a:off x="3120" y="2352"/>
              <a:ext cx="2544" cy="12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2164" name="Group 36"/>
          <p:cNvGrpSpPr>
            <a:grpSpLocks/>
          </p:cNvGrpSpPr>
          <p:nvPr/>
        </p:nvGrpSpPr>
        <p:grpSpPr bwMode="auto">
          <a:xfrm>
            <a:off x="970459" y="1291034"/>
            <a:ext cx="6265863" cy="3576638"/>
            <a:chOff x="702" y="535"/>
            <a:chExt cx="3947" cy="2253"/>
          </a:xfrm>
        </p:grpSpPr>
        <p:sp>
          <p:nvSpPr>
            <p:cNvPr id="1072165" name="Rectangle 37"/>
            <p:cNvSpPr>
              <a:spLocks noChangeArrowheads="1"/>
            </p:cNvSpPr>
            <p:nvPr/>
          </p:nvSpPr>
          <p:spPr bwMode="auto">
            <a:xfrm>
              <a:off x="3173" y="2500"/>
              <a:ext cx="147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828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lnSpc>
                  <a:spcPct val="140000"/>
                </a:lnSpc>
                <a:spcBef>
                  <a:spcPct val="20000"/>
                </a:spcBef>
                <a:buClr>
                  <a:schemeClr val="tx1"/>
                </a:buClr>
                <a:buSzPct val="110000"/>
                <a:buFont typeface="Monotype Sorts" pitchFamily="2" charset="2"/>
                <a:buChar char=""/>
              </a:pPr>
              <a:r>
                <a:rPr lang="it-IT" altLang="en-US" dirty="0">
                  <a:latin typeface="Comic Sans MS" panose="030F0702030302020204" pitchFamily="66" charset="0"/>
                </a:rPr>
                <a:t>Take c=P[j]</a:t>
              </a:r>
            </a:p>
          </p:txBody>
        </p:sp>
        <p:grpSp>
          <p:nvGrpSpPr>
            <p:cNvPr id="1072166" name="Group 38"/>
            <p:cNvGrpSpPr>
              <a:grpSpLocks/>
            </p:cNvGrpSpPr>
            <p:nvPr/>
          </p:nvGrpSpPr>
          <p:grpSpPr bwMode="auto">
            <a:xfrm>
              <a:off x="702" y="535"/>
              <a:ext cx="590" cy="517"/>
              <a:chOff x="714" y="443"/>
              <a:chExt cx="590" cy="517"/>
            </a:xfrm>
          </p:grpSpPr>
          <p:sp>
            <p:nvSpPr>
              <p:cNvPr id="1072167" name="AutoShape 39"/>
              <p:cNvSpPr>
                <a:spLocks noChangeArrowheads="1"/>
              </p:cNvSpPr>
              <p:nvPr/>
            </p:nvSpPr>
            <p:spPr bwMode="auto">
              <a:xfrm>
                <a:off x="810" y="672"/>
                <a:ext cx="48" cy="288"/>
              </a:xfrm>
              <a:prstGeom prst="downArrow">
                <a:avLst>
                  <a:gd name="adj1" fmla="val 50000"/>
                  <a:gd name="adj2" fmla="val 150000"/>
                </a:avLst>
              </a:prstGeom>
              <a:solidFill>
                <a:srgbClr val="969696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2168" name="Rectangle 40"/>
              <p:cNvSpPr>
                <a:spLocks noChangeArrowheads="1"/>
              </p:cNvSpPr>
              <p:nvPr/>
            </p:nvSpPr>
            <p:spPr bwMode="auto">
              <a:xfrm>
                <a:off x="714" y="443"/>
                <a:ext cx="590" cy="213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it-IT" altLang="en-US" sz="1600" dirty="0">
                    <a:latin typeface="Comic Sans MS" panose="030F0702030302020204" pitchFamily="66" charset="0"/>
                  </a:rPr>
                  <a:t>P[ j ] </a:t>
                </a:r>
                <a:endParaRPr lang="en-US" altLang="en-US" sz="1600" dirty="0">
                  <a:latin typeface="Comic Sans MS" panose="030F0702030302020204" pitchFamily="66" charset="0"/>
                </a:endParaRPr>
              </a:p>
            </p:txBody>
          </p:sp>
        </p:grpSp>
      </p:grpSp>
      <p:sp>
        <p:nvSpPr>
          <p:cNvPr id="1072169" name="Rectangle 41"/>
          <p:cNvSpPr>
            <a:spLocks noChangeArrowheads="1"/>
          </p:cNvSpPr>
          <p:nvPr/>
        </p:nvSpPr>
        <p:spPr bwMode="auto">
          <a:xfrm>
            <a:off x="4885234" y="4785121"/>
            <a:ext cx="4267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SzPct val="115000"/>
              <a:buFont typeface="Monotype Sorts" pitchFamily="2" charset="2"/>
              <a:buChar char=""/>
            </a:pPr>
            <a:r>
              <a:rPr lang="it-IT" altLang="en-US">
                <a:latin typeface="Comic Sans MS" panose="030F0702030302020204" pitchFamily="66" charset="0"/>
              </a:rPr>
              <a:t>Find the first c in L[fr, lr]</a:t>
            </a:r>
            <a:endParaRPr lang="it-IT" altLang="en-US">
              <a:latin typeface="Comic Sans MS" panose="030F0702030302020204" pitchFamily="66" charset="0"/>
              <a:sym typeface="Wingdings" panose="05000000000000000000" pitchFamily="2" charset="2"/>
            </a:endParaRPr>
          </a:p>
        </p:txBody>
      </p:sp>
      <p:sp>
        <p:nvSpPr>
          <p:cNvPr id="1072170" name="AutoShape 42"/>
          <p:cNvSpPr>
            <a:spLocks noChangeArrowheads="1"/>
          </p:cNvSpPr>
          <p:nvPr/>
        </p:nvSpPr>
        <p:spPr bwMode="auto">
          <a:xfrm>
            <a:off x="4341813" y="3416696"/>
            <a:ext cx="304800" cy="457200"/>
          </a:xfrm>
          <a:prstGeom prst="curvedLeftArrow">
            <a:avLst>
              <a:gd name="adj1" fmla="val 30000"/>
              <a:gd name="adj2" fmla="val 60000"/>
              <a:gd name="adj3" fmla="val 33333"/>
            </a:avLst>
          </a:prstGeom>
          <a:solidFill>
            <a:srgbClr val="96969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2171" name="Rectangle 43"/>
          <p:cNvSpPr>
            <a:spLocks noChangeArrowheads="1"/>
          </p:cNvSpPr>
          <p:nvPr/>
        </p:nvSpPr>
        <p:spPr bwMode="auto">
          <a:xfrm>
            <a:off x="4885234" y="5166121"/>
            <a:ext cx="4267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SzPct val="115000"/>
              <a:buFont typeface="Monotype Sorts" pitchFamily="2" charset="2"/>
              <a:buChar char=""/>
            </a:pPr>
            <a:r>
              <a:rPr lang="it-IT" altLang="en-US">
                <a:latin typeface="Comic Sans MS" panose="030F0702030302020204" pitchFamily="66" charset="0"/>
              </a:rPr>
              <a:t>Find the last c in L[fr, lr]</a:t>
            </a:r>
            <a:endParaRPr lang="it-IT" altLang="en-US">
              <a:latin typeface="Comic Sans MS" panose="030F0702030302020204" pitchFamily="66" charset="0"/>
              <a:sym typeface="Wingdings" panose="05000000000000000000" pitchFamily="2" charset="2"/>
            </a:endParaRPr>
          </a:p>
        </p:txBody>
      </p:sp>
      <p:sp>
        <p:nvSpPr>
          <p:cNvPr id="1072172" name="AutoShape 44"/>
          <p:cNvSpPr>
            <a:spLocks noChangeArrowheads="1"/>
          </p:cNvSpPr>
          <p:nvPr/>
        </p:nvSpPr>
        <p:spPr bwMode="auto">
          <a:xfrm rot="10800000">
            <a:off x="4341813" y="4102496"/>
            <a:ext cx="304800" cy="381000"/>
          </a:xfrm>
          <a:prstGeom prst="curvedRightArrow">
            <a:avLst>
              <a:gd name="adj1" fmla="val 25000"/>
              <a:gd name="adj2" fmla="val 50000"/>
              <a:gd name="adj3" fmla="val 33333"/>
            </a:avLst>
          </a:prstGeom>
          <a:solidFill>
            <a:srgbClr val="96969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2173" name="Rectangle 45"/>
          <p:cNvSpPr>
            <a:spLocks noChangeArrowheads="1"/>
          </p:cNvSpPr>
          <p:nvPr/>
        </p:nvSpPr>
        <p:spPr bwMode="auto">
          <a:xfrm>
            <a:off x="4885234" y="5564584"/>
            <a:ext cx="4267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SzPct val="115000"/>
              <a:buFont typeface="Monotype Sorts" pitchFamily="2" charset="2"/>
              <a:buChar char=""/>
            </a:pPr>
            <a:r>
              <a:rPr lang="it-IT" altLang="en-US">
                <a:latin typeface="Comic Sans MS" panose="030F0702030302020204" pitchFamily="66" charset="0"/>
              </a:rPr>
              <a:t>L-to-F mapping of these chars</a:t>
            </a:r>
            <a:endParaRPr lang="it-IT" altLang="en-US">
              <a:latin typeface="Comic Sans MS" panose="030F0702030302020204" pitchFamily="66" charset="0"/>
              <a:sym typeface="Wingdings" panose="05000000000000000000" pitchFamily="2" charset="2"/>
            </a:endParaRPr>
          </a:p>
        </p:txBody>
      </p:sp>
      <p:grpSp>
        <p:nvGrpSpPr>
          <p:cNvPr id="1072174" name="Group 46"/>
          <p:cNvGrpSpPr>
            <a:grpSpLocks/>
          </p:cNvGrpSpPr>
          <p:nvPr/>
        </p:nvGrpSpPr>
        <p:grpSpPr bwMode="auto">
          <a:xfrm>
            <a:off x="1403350" y="5815409"/>
            <a:ext cx="609600" cy="336550"/>
            <a:chOff x="864" y="3264"/>
            <a:chExt cx="384" cy="212"/>
          </a:xfrm>
        </p:grpSpPr>
        <p:sp>
          <p:nvSpPr>
            <p:cNvPr id="1072175" name="AutoShape 47"/>
            <p:cNvSpPr>
              <a:spLocks noChangeArrowheads="1"/>
            </p:cNvSpPr>
            <p:nvPr/>
          </p:nvSpPr>
          <p:spPr bwMode="auto">
            <a:xfrm>
              <a:off x="1104" y="3360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176" name="Rectangle 48"/>
            <p:cNvSpPr>
              <a:spLocks noChangeArrowheads="1"/>
            </p:cNvSpPr>
            <p:nvPr/>
          </p:nvSpPr>
          <p:spPr bwMode="auto">
            <a:xfrm>
              <a:off x="864" y="3264"/>
              <a:ext cx="21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1600">
                  <a:solidFill>
                    <a:srgbClr val="990099"/>
                  </a:solidFill>
                  <a:latin typeface="Comic Sans MS" panose="030F0702030302020204" pitchFamily="66" charset="0"/>
                </a:rPr>
                <a:t>lr</a:t>
              </a:r>
              <a:endParaRPr lang="en-US" altLang="en-US" sz="1600">
                <a:solidFill>
                  <a:srgbClr val="990099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72177" name="Group 49"/>
          <p:cNvGrpSpPr>
            <a:grpSpLocks/>
          </p:cNvGrpSpPr>
          <p:nvPr/>
        </p:nvGrpSpPr>
        <p:grpSpPr bwMode="auto">
          <a:xfrm>
            <a:off x="3175" y="3223021"/>
            <a:ext cx="1400175" cy="1295400"/>
            <a:chOff x="2" y="1752"/>
            <a:chExt cx="882" cy="816"/>
          </a:xfrm>
        </p:grpSpPr>
        <p:sp>
          <p:nvSpPr>
            <p:cNvPr id="1072178" name="AutoShape 50"/>
            <p:cNvSpPr>
              <a:spLocks/>
            </p:cNvSpPr>
            <p:nvPr/>
          </p:nvSpPr>
          <p:spPr bwMode="auto">
            <a:xfrm>
              <a:off x="839" y="1752"/>
              <a:ext cx="45" cy="816"/>
            </a:xfrm>
            <a:prstGeom prst="leftBrace">
              <a:avLst>
                <a:gd name="adj1" fmla="val 151111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179" name="Text Box 51"/>
            <p:cNvSpPr txBox="1">
              <a:spLocks noChangeArrowheads="1"/>
            </p:cNvSpPr>
            <p:nvPr/>
          </p:nvSpPr>
          <p:spPr bwMode="auto">
            <a:xfrm>
              <a:off x="2" y="1887"/>
              <a:ext cx="842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it-IT" altLang="en-US" sz="1400" b="1">
                  <a:solidFill>
                    <a:srgbClr val="FF3300"/>
                  </a:solidFill>
                  <a:latin typeface="Arial" panose="020B0604020202020204" pitchFamily="34" charset="0"/>
                </a:rPr>
                <a:t>rows prefixed</a:t>
              </a:r>
            </a:p>
            <a:p>
              <a:pPr algn="ctr" eaLnBrk="0" hangingPunct="0"/>
              <a:r>
                <a:rPr lang="it-IT" altLang="en-US" sz="1400" b="1">
                  <a:solidFill>
                    <a:srgbClr val="FF3300"/>
                  </a:solidFill>
                  <a:latin typeface="Arial" panose="020B0604020202020204" pitchFamily="34" charset="0"/>
                </a:rPr>
                <a:t>by char “i”</a:t>
              </a:r>
            </a:p>
          </p:txBody>
        </p:sp>
      </p:grpSp>
      <p:sp>
        <p:nvSpPr>
          <p:cNvPr id="1072180" name="Rectangle 52"/>
          <p:cNvSpPr>
            <a:spLocks noChangeArrowheads="1"/>
          </p:cNvSpPr>
          <p:nvPr/>
        </p:nvSpPr>
        <p:spPr bwMode="auto">
          <a:xfrm>
            <a:off x="3895725" y="3565921"/>
            <a:ext cx="307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 b="1">
                <a:solidFill>
                  <a:srgbClr val="FF3300"/>
                </a:solidFill>
                <a:latin typeface="Comic Sans MS" panose="030F0702030302020204" pitchFamily="66" charset="0"/>
              </a:rPr>
              <a:t>s</a:t>
            </a:r>
            <a:endParaRPr lang="it-IT" altLang="en-US" sz="2000" b="1">
              <a:solidFill>
                <a:srgbClr val="FF33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72181" name="Rectangle 53"/>
          <p:cNvSpPr>
            <a:spLocks noChangeArrowheads="1"/>
          </p:cNvSpPr>
          <p:nvPr/>
        </p:nvSpPr>
        <p:spPr bwMode="auto">
          <a:xfrm>
            <a:off x="3898900" y="3892946"/>
            <a:ext cx="307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 b="1">
                <a:solidFill>
                  <a:srgbClr val="FF33CC"/>
                </a:solidFill>
                <a:latin typeface="Comic Sans MS" panose="030F0702030302020204" pitchFamily="66" charset="0"/>
              </a:rPr>
              <a:t>s</a:t>
            </a:r>
            <a:endParaRPr lang="it-IT" altLang="en-US" sz="2000" b="1">
              <a:solidFill>
                <a:srgbClr val="FF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1072182" name="Rectangle 54"/>
          <p:cNvSpPr>
            <a:spLocks noChangeArrowheads="1"/>
          </p:cNvSpPr>
          <p:nvPr/>
        </p:nvSpPr>
        <p:spPr bwMode="auto">
          <a:xfrm>
            <a:off x="2051050" y="2934096"/>
            <a:ext cx="1800225" cy="3889375"/>
          </a:xfrm>
          <a:prstGeom prst="rect">
            <a:avLst/>
          </a:prstGeom>
          <a:solidFill>
            <a:schemeClr val="folHlink">
              <a:alpha val="20000"/>
            </a:schemeClr>
          </a:solidFill>
          <a:ln w="222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it-IT" altLang="en-US" sz="2000">
              <a:latin typeface="Times New Roman" panose="02020603050405020304" pitchFamily="18" charset="0"/>
            </a:endParaRPr>
          </a:p>
        </p:txBody>
      </p:sp>
      <p:sp>
        <p:nvSpPr>
          <p:cNvPr id="1072183" name="Text Box 55"/>
          <p:cNvSpPr txBox="1">
            <a:spLocks noChangeArrowheads="1"/>
          </p:cNvSpPr>
          <p:nvPr/>
        </p:nvSpPr>
        <p:spPr bwMode="auto">
          <a:xfrm>
            <a:off x="2771775" y="2646759"/>
            <a:ext cx="965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en-US" sz="1600">
                <a:solidFill>
                  <a:srgbClr val="006600"/>
                </a:solidFill>
                <a:latin typeface="Comic Sans MS" panose="030F0702030302020204" pitchFamily="66" charset="0"/>
              </a:rPr>
              <a:t>unknown</a:t>
            </a:r>
          </a:p>
        </p:txBody>
      </p:sp>
      <p:sp>
        <p:nvSpPr>
          <p:cNvPr id="1072184" name="Rectangle 56"/>
          <p:cNvSpPr>
            <a:spLocks noChangeArrowheads="1"/>
          </p:cNvSpPr>
          <p:nvPr/>
        </p:nvSpPr>
        <p:spPr bwMode="auto">
          <a:xfrm>
            <a:off x="3851275" y="3365896"/>
            <a:ext cx="433388" cy="1296988"/>
          </a:xfrm>
          <a:prstGeom prst="rect">
            <a:avLst/>
          </a:prstGeom>
          <a:solidFill>
            <a:srgbClr val="00FF00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72185" name="Group 57"/>
          <p:cNvGrpSpPr>
            <a:grpSpLocks/>
          </p:cNvGrpSpPr>
          <p:nvPr/>
        </p:nvGrpSpPr>
        <p:grpSpPr bwMode="auto">
          <a:xfrm>
            <a:off x="4787900" y="4807346"/>
            <a:ext cx="4356100" cy="1943100"/>
            <a:chOff x="3016" y="2750"/>
            <a:chExt cx="2631" cy="1224"/>
          </a:xfrm>
        </p:grpSpPr>
        <p:sp>
          <p:nvSpPr>
            <p:cNvPr id="1072186" name="AutoShape 58"/>
            <p:cNvSpPr>
              <a:spLocks noChangeArrowheads="1"/>
            </p:cNvSpPr>
            <p:nvPr/>
          </p:nvSpPr>
          <p:spPr bwMode="auto">
            <a:xfrm>
              <a:off x="3016" y="2750"/>
              <a:ext cx="2631" cy="862"/>
            </a:xfrm>
            <a:prstGeom prst="roundRect">
              <a:avLst>
                <a:gd name="adj" fmla="val 16667"/>
              </a:avLst>
            </a:prstGeom>
            <a:solidFill>
              <a:srgbClr val="800080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187" name="AutoShape 59"/>
            <p:cNvSpPr>
              <a:spLocks noChangeArrowheads="1"/>
            </p:cNvSpPr>
            <p:nvPr/>
          </p:nvSpPr>
          <p:spPr bwMode="auto">
            <a:xfrm>
              <a:off x="3061" y="3475"/>
              <a:ext cx="409" cy="499"/>
            </a:xfrm>
            <a:prstGeom prst="lightningBol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72188" name="Text Box 60"/>
          <p:cNvSpPr txBox="1">
            <a:spLocks noChangeArrowheads="1"/>
          </p:cNvSpPr>
          <p:nvPr/>
        </p:nvSpPr>
        <p:spPr bwMode="auto">
          <a:xfrm>
            <a:off x="5487988" y="6366271"/>
            <a:ext cx="2600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en-US" sz="2800">
                <a:solidFill>
                  <a:schemeClr val="tx2"/>
                </a:solidFill>
                <a:latin typeface="Comic Sans MS" panose="030F0702030302020204" pitchFamily="66" charset="0"/>
              </a:rPr>
              <a:t>Rank is enough</a:t>
            </a:r>
          </a:p>
        </p:txBody>
      </p:sp>
    </p:spTree>
    <p:extLst>
      <p:ext uri="{BB962C8B-B14F-4D97-AF65-F5344CB8AC3E}">
        <p14:creationId xmlns:p14="http://schemas.microsoft.com/office/powerpoint/2010/main" val="1098497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2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72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72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7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2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72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72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72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72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7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7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72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7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07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07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07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72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72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72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72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72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7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72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72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72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72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72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72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72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7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2169" grpId="0"/>
      <p:bldP spid="1072170" grpId="0" animBg="1"/>
      <p:bldP spid="1072171" grpId="0"/>
      <p:bldP spid="1072172" grpId="0" animBg="1"/>
      <p:bldP spid="1072173" grpId="0" autoUpdateAnimBg="0"/>
      <p:bldP spid="1072180" grpId="0"/>
      <p:bldP spid="1072181" grpId="0"/>
      <p:bldP spid="1072184" grpId="0" animBg="1"/>
      <p:bldP spid="107218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0322" name="Picture 2" descr="C:\Users\ferragin\Desktop\Immagine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057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772400" cy="528638"/>
          </a:xfrm>
        </p:spPr>
        <p:txBody>
          <a:bodyPr/>
          <a:lstStyle/>
          <a:p>
            <a:r>
              <a:rPr lang="it-IT" altLang="en-US" sz="3000">
                <a:solidFill>
                  <a:srgbClr val="000099"/>
                </a:solidFill>
              </a:rPr>
              <a:t>The Suffix Array</a:t>
            </a:r>
            <a:endParaRPr lang="en-US" altLang="en-US" sz="1500">
              <a:solidFill>
                <a:srgbClr val="000099"/>
              </a:solidFill>
            </a:endParaRPr>
          </a:p>
        </p:txBody>
      </p:sp>
      <p:sp>
        <p:nvSpPr>
          <p:cNvPr id="104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563960"/>
            <a:ext cx="7772400" cy="3810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it-IT" altLang="en-US" sz="2000">
                <a:solidFill>
                  <a:srgbClr val="CC3300"/>
                </a:solidFill>
                <a:latin typeface="Comic Sans MS" panose="030F0702030302020204" pitchFamily="66" charset="0"/>
              </a:rPr>
              <a:t>Prop 1.</a:t>
            </a:r>
            <a:r>
              <a:rPr lang="it-IT" altLang="en-US" sz="2000">
                <a:latin typeface="Comic Sans MS" panose="030F0702030302020204" pitchFamily="66" charset="0"/>
              </a:rPr>
              <a:t> All suffixes in SUF(T) having prefix P are contiguous.</a:t>
            </a:r>
            <a:endParaRPr lang="en-US" altLang="en-US" sz="2000">
              <a:latin typeface="Comic Sans MS" panose="030F0702030302020204" pitchFamily="66" charset="0"/>
            </a:endParaRPr>
          </a:p>
        </p:txBody>
      </p:sp>
      <p:sp>
        <p:nvSpPr>
          <p:cNvPr id="1049604" name="Text Box 4"/>
          <p:cNvSpPr txBox="1">
            <a:spLocks noChangeArrowheads="1"/>
          </p:cNvSpPr>
          <p:nvPr/>
        </p:nvSpPr>
        <p:spPr bwMode="auto">
          <a:xfrm>
            <a:off x="3515544" y="4840560"/>
            <a:ext cx="679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>
                <a:solidFill>
                  <a:srgbClr val="339933"/>
                </a:solidFill>
              </a:rPr>
              <a:t>P=si</a:t>
            </a:r>
            <a:endParaRPr lang="en-GB" altLang="en-US" sz="2000">
              <a:solidFill>
                <a:srgbClr val="339933"/>
              </a:solidFill>
            </a:endParaRPr>
          </a:p>
        </p:txBody>
      </p:sp>
      <p:sp>
        <p:nvSpPr>
          <p:cNvPr id="1049605" name="Text Box 5"/>
          <p:cNvSpPr txBox="1">
            <a:spLocks noChangeArrowheads="1"/>
          </p:cNvSpPr>
          <p:nvPr/>
        </p:nvSpPr>
        <p:spPr bwMode="auto">
          <a:xfrm>
            <a:off x="3286944" y="2630760"/>
            <a:ext cx="2482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en-US" sz="2400">
                <a:latin typeface="Comic Sans MS" panose="030F0702030302020204" pitchFamily="66" charset="0"/>
              </a:rPr>
              <a:t>T = mississippi</a:t>
            </a:r>
            <a:r>
              <a:rPr lang="it-IT" altLang="en-US" sz="2400">
                <a:solidFill>
                  <a:srgbClr val="FF0000"/>
                </a:solidFill>
                <a:latin typeface="Comic Sans MS" panose="030F0702030302020204" pitchFamily="66" charset="0"/>
              </a:rPr>
              <a:t>#</a:t>
            </a:r>
            <a:endParaRPr lang="en-US" altLang="en-US" sz="240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049606" name="Group 6"/>
          <p:cNvGrpSpPr>
            <a:grpSpLocks/>
          </p:cNvGrpSpPr>
          <p:nvPr/>
        </p:nvGrpSpPr>
        <p:grpSpPr bwMode="auto">
          <a:xfrm>
            <a:off x="1762944" y="2935560"/>
            <a:ext cx="2286000" cy="3516313"/>
            <a:chOff x="1248" y="1584"/>
            <a:chExt cx="1440" cy="2215"/>
          </a:xfrm>
        </p:grpSpPr>
        <p:sp>
          <p:nvSpPr>
            <p:cNvPr id="1049607" name="Text Box 7"/>
            <p:cNvSpPr txBox="1">
              <a:spLocks noChangeArrowheads="1"/>
            </p:cNvSpPr>
            <p:nvPr/>
          </p:nvSpPr>
          <p:spPr bwMode="auto">
            <a:xfrm>
              <a:off x="1248" y="1824"/>
              <a:ext cx="1440" cy="1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828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i#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ippi#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issippi#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ississippi#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mississippi#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pi#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ppi#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sippi#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sissippi#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ssippi#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latin typeface="Courier New" panose="02070309020205020404" pitchFamily="49" charset="0"/>
                </a:rPr>
                <a:t>ssissippi#</a:t>
              </a:r>
              <a:endParaRPr lang="en-GB" altLang="en-US" sz="1600" b="1">
                <a:latin typeface="Courier New" panose="02070309020205020404" pitchFamily="49" charset="0"/>
              </a:endParaRPr>
            </a:p>
          </p:txBody>
        </p:sp>
        <p:sp>
          <p:nvSpPr>
            <p:cNvPr id="1049608" name="Text Box 8"/>
            <p:cNvSpPr txBox="1">
              <a:spLocks noChangeArrowheads="1"/>
            </p:cNvSpPr>
            <p:nvPr/>
          </p:nvSpPr>
          <p:spPr bwMode="auto">
            <a:xfrm>
              <a:off x="1248" y="1584"/>
              <a:ext cx="61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>
                  <a:latin typeface="Comic Sans MS" panose="030F0702030302020204" pitchFamily="66" charset="0"/>
                </a:rPr>
                <a:t>SUF(T)</a:t>
              </a:r>
              <a:endParaRPr lang="en-US" altLang="en-US">
                <a:latin typeface="Comic Sans MS" panose="030F0702030302020204" pitchFamily="66" charset="0"/>
              </a:endParaRPr>
            </a:p>
          </p:txBody>
        </p:sp>
      </p:grpSp>
      <p:sp>
        <p:nvSpPr>
          <p:cNvPr id="1049609" name="AutoShape 9"/>
          <p:cNvSpPr>
            <a:spLocks/>
          </p:cNvSpPr>
          <p:nvPr/>
        </p:nvSpPr>
        <p:spPr bwMode="auto">
          <a:xfrm>
            <a:off x="2982144" y="5373960"/>
            <a:ext cx="228600" cy="533400"/>
          </a:xfrm>
          <a:prstGeom prst="rightBrace">
            <a:avLst>
              <a:gd name="adj1" fmla="val 19444"/>
              <a:gd name="adj2" fmla="val 50000"/>
            </a:avLst>
          </a:prstGeom>
          <a:noFill/>
          <a:ln w="25400">
            <a:solidFill>
              <a:srgbClr val="3399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9610" name="Line 10"/>
          <p:cNvSpPr>
            <a:spLocks noChangeShapeType="1"/>
          </p:cNvSpPr>
          <p:nvPr/>
        </p:nvSpPr>
        <p:spPr bwMode="auto">
          <a:xfrm flipH="1">
            <a:off x="2448744" y="5221560"/>
            <a:ext cx="1143000" cy="152400"/>
          </a:xfrm>
          <a:prstGeom prst="line">
            <a:avLst/>
          </a:prstGeom>
          <a:noFill/>
          <a:ln w="28575">
            <a:solidFill>
              <a:srgbClr val="339933"/>
            </a:solidFill>
            <a:round/>
            <a:headEnd/>
            <a:tailEnd type="arrow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49611" name="Group 11"/>
          <p:cNvGrpSpPr>
            <a:grpSpLocks/>
          </p:cNvGrpSpPr>
          <p:nvPr/>
        </p:nvGrpSpPr>
        <p:grpSpPr bwMode="auto">
          <a:xfrm>
            <a:off x="4282307" y="5145360"/>
            <a:ext cx="4754189" cy="1524000"/>
            <a:chOff x="3504" y="2160"/>
            <a:chExt cx="2256" cy="960"/>
          </a:xfrm>
        </p:grpSpPr>
        <p:sp>
          <p:nvSpPr>
            <p:cNvPr id="1049612" name="Text Box 12"/>
            <p:cNvSpPr txBox="1">
              <a:spLocks noChangeArrowheads="1"/>
            </p:cNvSpPr>
            <p:nvPr/>
          </p:nvSpPr>
          <p:spPr bwMode="auto">
            <a:xfrm>
              <a:off x="3542" y="2186"/>
              <a:ext cx="2099" cy="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>
                  <a:solidFill>
                    <a:schemeClr val="tx2"/>
                  </a:solidFill>
                  <a:latin typeface="Comic Sans MS" panose="030F0702030302020204" pitchFamily="66" charset="0"/>
                </a:rPr>
                <a:t>Suffix Array</a:t>
              </a:r>
            </a:p>
            <a:p>
              <a:pPr eaLnBrk="0" hangingPunct="0">
                <a:lnSpc>
                  <a:spcPct val="110000"/>
                </a:lnSpc>
                <a:buFontTx/>
                <a:buChar char="•"/>
              </a:pPr>
              <a:r>
                <a:rPr lang="it-IT" altLang="en-US">
                  <a:latin typeface="Comic Sans MS" panose="030F0702030302020204" pitchFamily="66" charset="0"/>
                </a:rPr>
                <a:t> SA: </a:t>
              </a:r>
              <a:r>
                <a:rPr lang="it-IT" altLang="en-US">
                  <a:latin typeface="Symbol" panose="05050102010706020507" pitchFamily="18" charset="2"/>
                </a:rPr>
                <a:t>Q</a:t>
              </a:r>
              <a:r>
                <a:rPr lang="it-IT" altLang="en-US" sz="1600">
                  <a:latin typeface="Symbol" panose="05050102010706020507" pitchFamily="18" charset="2"/>
                </a:rPr>
                <a:t>(</a:t>
              </a:r>
              <a:r>
                <a:rPr lang="it-IT" altLang="en-US" sz="1600">
                  <a:latin typeface="Comic Sans MS" panose="030F0702030302020204" pitchFamily="66" charset="0"/>
                </a:rPr>
                <a:t>N log</a:t>
              </a:r>
              <a:r>
                <a:rPr lang="it-IT" altLang="en-US" sz="1600" baseline="-25000">
                  <a:latin typeface="Comic Sans MS" panose="030F0702030302020204" pitchFamily="66" charset="0"/>
                </a:rPr>
                <a:t>2</a:t>
              </a:r>
              <a:r>
                <a:rPr lang="it-IT" altLang="en-US" sz="1600">
                  <a:latin typeface="Comic Sans MS" panose="030F0702030302020204" pitchFamily="66" charset="0"/>
                </a:rPr>
                <a:t> N) bits</a:t>
              </a:r>
            </a:p>
            <a:p>
              <a:pPr eaLnBrk="0" hangingPunct="0">
                <a:lnSpc>
                  <a:spcPct val="110000"/>
                </a:lnSpc>
                <a:buFontTx/>
                <a:buChar char="•"/>
              </a:pPr>
              <a:r>
                <a:rPr lang="it-IT" altLang="en-US">
                  <a:latin typeface="Comic Sans MS" panose="030F0702030302020204" pitchFamily="66" charset="0"/>
                </a:rPr>
                <a:t> Text T: N chars</a:t>
              </a:r>
            </a:p>
            <a:p>
              <a:pPr eaLnBrk="0" hangingPunct="0">
                <a:lnSpc>
                  <a:spcPct val="120000"/>
                </a:lnSpc>
              </a:pPr>
              <a:r>
                <a:rPr lang="en-US" altLang="en-US">
                  <a:latin typeface="Comic Sans MS" panose="030F0702030302020204" pitchFamily="66" charset="0"/>
                  <a:sym typeface="Wingdings" panose="05000000000000000000" pitchFamily="2" charset="2"/>
                </a:rPr>
                <a:t>     </a:t>
              </a:r>
              <a:r>
                <a:rPr lang="it-IT" altLang="en-US">
                  <a:latin typeface="Comic Sans MS" panose="030F0702030302020204" pitchFamily="66" charset="0"/>
                  <a:sym typeface="Wingdings" panose="05000000000000000000" pitchFamily="2" charset="2"/>
                </a:rPr>
                <a:t> In practice, a total of </a:t>
              </a:r>
              <a:r>
                <a:rPr lang="it-IT" altLang="en-US">
                  <a:solidFill>
                    <a:srgbClr val="CC3300"/>
                  </a:solidFill>
                  <a:latin typeface="Comic Sans MS" panose="030F0702030302020204" pitchFamily="66" charset="0"/>
                  <a:sym typeface="Wingdings" panose="05000000000000000000" pitchFamily="2" charset="2"/>
                </a:rPr>
                <a:t>5N bytes</a:t>
              </a:r>
              <a:endParaRPr lang="en-US" altLang="en-US">
                <a:latin typeface="Comic Sans MS" panose="030F0702030302020204" pitchFamily="66" charset="0"/>
                <a:sym typeface="Wingdings" panose="05000000000000000000" pitchFamily="2" charset="2"/>
              </a:endParaRPr>
            </a:p>
          </p:txBody>
        </p:sp>
        <p:sp>
          <p:nvSpPr>
            <p:cNvPr id="1049613" name="Rectangle 13"/>
            <p:cNvSpPr>
              <a:spLocks noChangeArrowheads="1"/>
            </p:cNvSpPr>
            <p:nvPr/>
          </p:nvSpPr>
          <p:spPr bwMode="auto">
            <a:xfrm>
              <a:off x="3504" y="2160"/>
              <a:ext cx="2256" cy="96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49614" name="Group 14"/>
          <p:cNvGrpSpPr>
            <a:grpSpLocks/>
          </p:cNvGrpSpPr>
          <p:nvPr/>
        </p:nvGrpSpPr>
        <p:grpSpPr bwMode="auto">
          <a:xfrm>
            <a:off x="543744" y="2452960"/>
            <a:ext cx="1676400" cy="482600"/>
            <a:chOff x="480" y="1280"/>
            <a:chExt cx="1056" cy="304"/>
          </a:xfrm>
        </p:grpSpPr>
        <p:sp>
          <p:nvSpPr>
            <p:cNvPr id="1049615" name="AutoShape 15"/>
            <p:cNvSpPr>
              <a:spLocks noChangeArrowheads="1"/>
            </p:cNvSpPr>
            <p:nvPr/>
          </p:nvSpPr>
          <p:spPr bwMode="auto">
            <a:xfrm rot="16200000">
              <a:off x="1296" y="1344"/>
              <a:ext cx="240" cy="240"/>
            </a:xfrm>
            <a:custGeom>
              <a:avLst/>
              <a:gdLst>
                <a:gd name="G0" fmla="+- 11829 0 0"/>
                <a:gd name="G1" fmla="+- 18514 0 0"/>
                <a:gd name="G2" fmla="+- 7200 0 0"/>
                <a:gd name="G3" fmla="*/ 11829 1 2"/>
                <a:gd name="G4" fmla="+- G3 10800 0"/>
                <a:gd name="G5" fmla="+- 21600 11829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6715 w 21600"/>
                <a:gd name="T1" fmla="*/ 0 h 21600"/>
                <a:gd name="T2" fmla="*/ 11829 w 21600"/>
                <a:gd name="T3" fmla="*/ 7200 h 21600"/>
                <a:gd name="T4" fmla="*/ 0 w 21600"/>
                <a:gd name="T5" fmla="*/ 195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715" y="0"/>
                  </a:moveTo>
                  <a:lnTo>
                    <a:pt x="11829" y="7200"/>
                  </a:lnTo>
                  <a:lnTo>
                    <a:pt x="14915" y="7200"/>
                  </a:lnTo>
                  <a:lnTo>
                    <a:pt x="14915" y="17401"/>
                  </a:lnTo>
                  <a:lnTo>
                    <a:pt x="0" y="17401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616" name="Rectangle 16"/>
            <p:cNvSpPr>
              <a:spLocks noChangeArrowheads="1"/>
            </p:cNvSpPr>
            <p:nvPr/>
          </p:nvSpPr>
          <p:spPr bwMode="auto">
            <a:xfrm>
              <a:off x="480" y="1280"/>
              <a:ext cx="8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>
                  <a:solidFill>
                    <a:srgbClr val="FF3300"/>
                  </a:solidFill>
                  <a:latin typeface="Symbol" panose="05050102010706020507" pitchFamily="18" charset="2"/>
                </a:rPr>
                <a:t>Q</a:t>
              </a:r>
              <a:r>
                <a:rPr lang="it-IT" altLang="en-US" sz="1600">
                  <a:solidFill>
                    <a:srgbClr val="FF3300"/>
                  </a:solidFill>
                  <a:latin typeface="Comic Sans MS" panose="030F0702030302020204" pitchFamily="66" charset="0"/>
                </a:rPr>
                <a:t>(N</a:t>
              </a:r>
              <a:r>
                <a:rPr lang="it-IT" altLang="en-US" sz="1600" baseline="30000">
                  <a:solidFill>
                    <a:srgbClr val="FF3300"/>
                  </a:solidFill>
                  <a:latin typeface="Comic Sans MS" panose="030F0702030302020204" pitchFamily="66" charset="0"/>
                </a:rPr>
                <a:t>2</a:t>
              </a:r>
              <a:r>
                <a:rPr lang="it-IT" altLang="en-US" sz="1600">
                  <a:solidFill>
                    <a:srgbClr val="FF3300"/>
                  </a:solidFill>
                  <a:latin typeface="Comic Sans MS" panose="030F0702030302020204" pitchFamily="66" charset="0"/>
                </a:rPr>
                <a:t>) space</a:t>
              </a:r>
              <a:endParaRPr lang="en-GB" altLang="en-US" sz="1600">
                <a:solidFill>
                  <a:srgbClr val="FF330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49617" name="Group 17"/>
          <p:cNvGrpSpPr>
            <a:grpSpLocks/>
          </p:cNvGrpSpPr>
          <p:nvPr/>
        </p:nvGrpSpPr>
        <p:grpSpPr bwMode="auto">
          <a:xfrm>
            <a:off x="1188269" y="2630760"/>
            <a:ext cx="4581525" cy="3821113"/>
            <a:chOff x="886" y="1392"/>
            <a:chExt cx="2886" cy="2407"/>
          </a:xfrm>
        </p:grpSpPr>
        <p:grpSp>
          <p:nvGrpSpPr>
            <p:cNvPr id="1049618" name="Group 18"/>
            <p:cNvGrpSpPr>
              <a:grpSpLocks/>
            </p:cNvGrpSpPr>
            <p:nvPr/>
          </p:nvGrpSpPr>
          <p:grpSpPr bwMode="auto">
            <a:xfrm>
              <a:off x="886" y="1584"/>
              <a:ext cx="362" cy="2215"/>
              <a:chOff x="886" y="1584"/>
              <a:chExt cx="362" cy="2215"/>
            </a:xfrm>
          </p:grpSpPr>
          <p:sp>
            <p:nvSpPr>
              <p:cNvPr id="1049619" name="Rectangle 19"/>
              <p:cNvSpPr>
                <a:spLocks noChangeArrowheads="1"/>
              </p:cNvSpPr>
              <p:nvPr/>
            </p:nvSpPr>
            <p:spPr bwMode="auto">
              <a:xfrm>
                <a:off x="912" y="1824"/>
                <a:ext cx="263" cy="1968"/>
              </a:xfrm>
              <a:prstGeom prst="rect">
                <a:avLst/>
              </a:prstGeom>
              <a:noFill/>
              <a:ln w="25400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99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620" name="Text Box 20"/>
              <p:cNvSpPr txBox="1">
                <a:spLocks noChangeArrowheads="1"/>
              </p:cNvSpPr>
              <p:nvPr/>
            </p:nvSpPr>
            <p:spPr bwMode="auto">
              <a:xfrm>
                <a:off x="886" y="1584"/>
                <a:ext cx="30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b="1">
                    <a:solidFill>
                      <a:schemeClr val="tx2"/>
                    </a:solidFill>
                  </a:rPr>
                  <a:t>SA</a:t>
                </a:r>
                <a:endParaRPr lang="en-GB" altLang="en-US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1049621" name="Text Box 21"/>
              <p:cNvSpPr txBox="1">
                <a:spLocks noChangeArrowheads="1"/>
              </p:cNvSpPr>
              <p:nvPr/>
            </p:nvSpPr>
            <p:spPr bwMode="auto">
              <a:xfrm>
                <a:off x="912" y="1824"/>
                <a:ext cx="336" cy="19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457200" indent="-4572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914400" indent="-4572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371600" indent="-4572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828800" indent="-4572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286000" indent="-4572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743200" indent="-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3200400" indent="-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657600" indent="-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4114800" indent="-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12</a:t>
                </a:r>
              </a:p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11</a:t>
                </a:r>
                <a:endPara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endParaRPr>
              </a:p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8</a:t>
                </a:r>
              </a:p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5</a:t>
                </a:r>
              </a:p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2</a:t>
                </a:r>
              </a:p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1</a:t>
                </a:r>
              </a:p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10</a:t>
                </a:r>
              </a:p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9</a:t>
                </a:r>
              </a:p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7</a:t>
                </a:r>
              </a:p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4</a:t>
                </a:r>
              </a:p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6</a:t>
                </a:r>
              </a:p>
              <a:p>
                <a:pPr eaLnBrk="0" hangingPunct="0">
                  <a:lnSpc>
                    <a:spcPct val="95000"/>
                  </a:lnSpc>
                  <a:spcBef>
                    <a:spcPct val="10000"/>
                  </a:spcBef>
                </a:pPr>
                <a:r>
                  <a:rPr lang="en-US" altLang="en-US" sz="1600" b="1">
                    <a:solidFill>
                      <a:schemeClr val="tx2"/>
                    </a:solidFill>
                    <a:latin typeface="Courier New" panose="02070309020205020404" pitchFamily="49" charset="0"/>
                  </a:rPr>
                  <a:t>3</a:t>
                </a:r>
                <a:endParaRPr lang="en-GB" altLang="en-US" sz="1600" b="1">
                  <a:solidFill>
                    <a:schemeClr val="tx2"/>
                  </a:solidFill>
                  <a:latin typeface="Courier New" panose="02070309020205020404" pitchFamily="49" charset="0"/>
                </a:endParaRPr>
              </a:p>
            </p:txBody>
          </p:sp>
        </p:grpSp>
        <p:sp>
          <p:nvSpPr>
            <p:cNvPr id="1049622" name="Text Box 22"/>
            <p:cNvSpPr txBox="1">
              <a:spLocks noChangeArrowheads="1"/>
            </p:cNvSpPr>
            <p:nvPr/>
          </p:nvSpPr>
          <p:spPr bwMode="auto">
            <a:xfrm>
              <a:off x="2208" y="1392"/>
              <a:ext cx="15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2400">
                  <a:solidFill>
                    <a:schemeClr val="tx2"/>
                  </a:solidFill>
                  <a:latin typeface="Comic Sans MS" panose="030F0702030302020204" pitchFamily="66" charset="0"/>
                </a:rPr>
                <a:t>T = mississippi#</a:t>
              </a:r>
              <a:endParaRPr lang="en-US" altLang="en-US" sz="2400">
                <a:solidFill>
                  <a:schemeClr val="tx2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49623" name="Group 23"/>
          <p:cNvGrpSpPr>
            <a:grpSpLocks/>
          </p:cNvGrpSpPr>
          <p:nvPr/>
        </p:nvGrpSpPr>
        <p:grpSpPr bwMode="auto">
          <a:xfrm>
            <a:off x="1534344" y="2424385"/>
            <a:ext cx="3330575" cy="1806575"/>
            <a:chOff x="1104" y="1262"/>
            <a:chExt cx="2098" cy="1138"/>
          </a:xfrm>
        </p:grpSpPr>
        <p:grpSp>
          <p:nvGrpSpPr>
            <p:cNvPr id="1049624" name="Group 24"/>
            <p:cNvGrpSpPr>
              <a:grpSpLocks/>
            </p:cNvGrpSpPr>
            <p:nvPr/>
          </p:nvGrpSpPr>
          <p:grpSpPr bwMode="auto">
            <a:xfrm>
              <a:off x="1104" y="1632"/>
              <a:ext cx="2098" cy="768"/>
              <a:chOff x="1104" y="1632"/>
              <a:chExt cx="2098" cy="768"/>
            </a:xfrm>
          </p:grpSpPr>
          <p:sp>
            <p:nvSpPr>
              <p:cNvPr id="1049625" name="Line 25"/>
              <p:cNvSpPr>
                <a:spLocks noChangeShapeType="1"/>
              </p:cNvSpPr>
              <p:nvPr/>
            </p:nvSpPr>
            <p:spPr bwMode="auto">
              <a:xfrm flipV="1">
                <a:off x="1104" y="1632"/>
                <a:ext cx="1920" cy="768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prstDash val="dashDot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49626" name="Text Box 26"/>
              <p:cNvSpPr txBox="1">
                <a:spLocks noChangeArrowheads="1"/>
              </p:cNvSpPr>
              <p:nvPr/>
            </p:nvSpPr>
            <p:spPr bwMode="auto">
              <a:xfrm>
                <a:off x="2352" y="1824"/>
                <a:ext cx="85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altLang="en-US" sz="1400">
                    <a:solidFill>
                      <a:srgbClr val="FF5050"/>
                    </a:solidFill>
                    <a:latin typeface="Comic Sans MS" panose="030F0702030302020204" pitchFamily="66" charset="0"/>
                  </a:rPr>
                  <a:t>suffix pointer</a:t>
                </a:r>
                <a:endParaRPr lang="en-GB" altLang="en-US" sz="1400">
                  <a:solidFill>
                    <a:srgbClr val="FF5050"/>
                  </a:solidFill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1049627" name="Rectangle 27"/>
            <p:cNvSpPr>
              <a:spLocks noChangeArrowheads="1"/>
            </p:cNvSpPr>
            <p:nvPr/>
          </p:nvSpPr>
          <p:spPr bwMode="auto">
            <a:xfrm>
              <a:off x="2928" y="1262"/>
              <a:ext cx="19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1600">
                  <a:solidFill>
                    <a:srgbClr val="FF6600"/>
                  </a:solidFill>
                  <a:latin typeface="Comic Sans MS" panose="030F0702030302020204" pitchFamily="66" charset="0"/>
                </a:rPr>
                <a:t>5</a:t>
              </a:r>
              <a:endParaRPr lang="en-GB" altLang="en-US" sz="1600">
                <a:solidFill>
                  <a:srgbClr val="FF660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1049628" name="Rectangle 28"/>
          <p:cNvSpPr>
            <a:spLocks noChangeArrowheads="1"/>
          </p:cNvSpPr>
          <p:nvPr/>
        </p:nvSpPr>
        <p:spPr bwMode="auto">
          <a:xfrm>
            <a:off x="467544" y="1944960"/>
            <a:ext cx="65706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en-US" sz="2000">
                <a:solidFill>
                  <a:srgbClr val="CC3300"/>
                </a:solidFill>
                <a:latin typeface="Comic Sans MS" panose="030F0702030302020204" pitchFamily="66" charset="0"/>
              </a:rPr>
              <a:t>Prop 2.</a:t>
            </a:r>
            <a:r>
              <a:rPr lang="it-IT" altLang="en-US" sz="2000">
                <a:latin typeface="Comic Sans MS" panose="030F0702030302020204" pitchFamily="66" charset="0"/>
              </a:rPr>
              <a:t> Starting position is the lexicographic one of P.</a:t>
            </a:r>
            <a:endParaRPr lang="en-US" altLang="en-US" sz="200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5717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9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49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9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9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49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9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604" grpId="0"/>
      <p:bldP spid="1049609" grpId="0" animBg="1"/>
      <p:bldP spid="1049610" grpId="0" animBg="1"/>
      <p:bldP spid="1049610" grpId="1" animBg="1"/>
      <p:bldP spid="104962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803994"/>
            <a:ext cx="7772400" cy="528637"/>
          </a:xfrm>
        </p:spPr>
        <p:txBody>
          <a:bodyPr/>
          <a:lstStyle/>
          <a:p>
            <a:r>
              <a:rPr lang="it-IT" altLang="en-US" sz="3000" dirty="0" err="1">
                <a:solidFill>
                  <a:srgbClr val="000099"/>
                </a:solidFill>
              </a:rPr>
              <a:t>Searching</a:t>
            </a:r>
            <a:r>
              <a:rPr lang="it-IT" altLang="en-US" sz="3000" dirty="0">
                <a:solidFill>
                  <a:srgbClr val="000099"/>
                </a:solidFill>
              </a:rPr>
              <a:t> a pattern</a:t>
            </a:r>
            <a:endParaRPr lang="en-US" altLang="en-US" sz="1500" dirty="0"/>
          </a:p>
        </p:txBody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37431"/>
            <a:ext cx="7696200" cy="457200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ct val="30000"/>
              </a:spcAft>
              <a:buFont typeface="Wingdings" panose="05000000000000000000" pitchFamily="2" charset="2"/>
              <a:buNone/>
            </a:pPr>
            <a:r>
              <a:rPr lang="it-IT" altLang="en-US" sz="2000">
                <a:solidFill>
                  <a:srgbClr val="CC3300"/>
                </a:solidFill>
                <a:latin typeface="Comic Sans MS" panose="030F0702030302020204" pitchFamily="66" charset="0"/>
              </a:rPr>
              <a:t>Indirected binary search on SA:</a:t>
            </a:r>
            <a:r>
              <a:rPr lang="it-IT" altLang="en-US" sz="2000">
                <a:solidFill>
                  <a:schemeClr val="accent1"/>
                </a:solidFill>
                <a:latin typeface="Comic Sans MS" panose="030F0702030302020204" pitchFamily="66" charset="0"/>
              </a:rPr>
              <a:t> </a:t>
            </a:r>
            <a:r>
              <a:rPr lang="it-IT" altLang="en-US" sz="2000">
                <a:latin typeface="Comic Sans MS" panose="030F0702030302020204" pitchFamily="66" charset="0"/>
              </a:rPr>
              <a:t>O(p) time per suffix cmp</a:t>
            </a:r>
            <a:endParaRPr lang="en-US" altLang="en-US" sz="2000">
              <a:latin typeface="Comic Sans MS" panose="030F0702030302020204" pitchFamily="66" charset="0"/>
            </a:endParaRPr>
          </a:p>
        </p:txBody>
      </p:sp>
      <p:sp>
        <p:nvSpPr>
          <p:cNvPr id="1051652" name="Text Box 4"/>
          <p:cNvSpPr txBox="1">
            <a:spLocks noChangeArrowheads="1"/>
          </p:cNvSpPr>
          <p:nvPr/>
        </p:nvSpPr>
        <p:spPr bwMode="auto">
          <a:xfrm>
            <a:off x="3505200" y="2704231"/>
            <a:ext cx="2482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en-US" sz="2400">
                <a:latin typeface="Comic Sans MS" panose="030F0702030302020204" pitchFamily="66" charset="0"/>
              </a:rPr>
              <a:t>T = mississippi</a:t>
            </a:r>
            <a:r>
              <a:rPr lang="it-IT" altLang="en-US" sz="2400">
                <a:solidFill>
                  <a:srgbClr val="FF0000"/>
                </a:solidFill>
                <a:latin typeface="Comic Sans MS" panose="030F0702030302020204" pitchFamily="66" charset="0"/>
              </a:rPr>
              <a:t>#</a:t>
            </a:r>
            <a:endParaRPr lang="en-US" altLang="en-US" sz="240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051653" name="Group 5"/>
          <p:cNvGrpSpPr>
            <a:grpSpLocks/>
          </p:cNvGrpSpPr>
          <p:nvPr/>
        </p:nvGrpSpPr>
        <p:grpSpPr bwMode="auto">
          <a:xfrm>
            <a:off x="1406525" y="3009031"/>
            <a:ext cx="574675" cy="3516313"/>
            <a:chOff x="886" y="1584"/>
            <a:chExt cx="362" cy="2215"/>
          </a:xfrm>
        </p:grpSpPr>
        <p:sp>
          <p:nvSpPr>
            <p:cNvPr id="1051654" name="Rectangle 6"/>
            <p:cNvSpPr>
              <a:spLocks noChangeArrowheads="1"/>
            </p:cNvSpPr>
            <p:nvPr/>
          </p:nvSpPr>
          <p:spPr bwMode="auto">
            <a:xfrm>
              <a:off x="912" y="1824"/>
              <a:ext cx="263" cy="1968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655" name="Text Box 7"/>
            <p:cNvSpPr txBox="1">
              <a:spLocks noChangeArrowheads="1"/>
            </p:cNvSpPr>
            <p:nvPr/>
          </p:nvSpPr>
          <p:spPr bwMode="auto">
            <a:xfrm>
              <a:off x="886" y="1584"/>
              <a:ext cx="30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solidFill>
                    <a:schemeClr val="tx2"/>
                  </a:solidFill>
                </a:rPr>
                <a:t>SA</a:t>
              </a:r>
              <a:endParaRPr lang="en-GB" altLang="en-US" b="1">
                <a:solidFill>
                  <a:schemeClr val="tx2"/>
                </a:solidFill>
              </a:endParaRPr>
            </a:p>
          </p:txBody>
        </p:sp>
        <p:sp>
          <p:nvSpPr>
            <p:cNvPr id="1051656" name="Text Box 8"/>
            <p:cNvSpPr txBox="1">
              <a:spLocks noChangeArrowheads="1"/>
            </p:cNvSpPr>
            <p:nvPr/>
          </p:nvSpPr>
          <p:spPr bwMode="auto">
            <a:xfrm>
              <a:off x="912" y="1824"/>
              <a:ext cx="336" cy="1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828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12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11</a:t>
              </a:r>
              <a:endParaRPr lang="it-IT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8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5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2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10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9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7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4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6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3</a:t>
              </a:r>
              <a:endParaRPr lang="en-GB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</p:txBody>
        </p:sp>
      </p:grpSp>
      <p:grpSp>
        <p:nvGrpSpPr>
          <p:cNvPr id="1051657" name="Group 9"/>
          <p:cNvGrpSpPr>
            <a:grpSpLocks/>
          </p:cNvGrpSpPr>
          <p:nvPr/>
        </p:nvGrpSpPr>
        <p:grpSpPr bwMode="auto">
          <a:xfrm>
            <a:off x="2057400" y="4609231"/>
            <a:ext cx="1905000" cy="396875"/>
            <a:chOff x="2304" y="2544"/>
            <a:chExt cx="1200" cy="250"/>
          </a:xfrm>
        </p:grpSpPr>
        <p:sp>
          <p:nvSpPr>
            <p:cNvPr id="1051658" name="Text Box 10"/>
            <p:cNvSpPr txBox="1">
              <a:spLocks noChangeArrowheads="1"/>
            </p:cNvSpPr>
            <p:nvPr/>
          </p:nvSpPr>
          <p:spPr bwMode="auto">
            <a:xfrm>
              <a:off x="2976" y="2544"/>
              <a:ext cx="5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>
                  <a:solidFill>
                    <a:srgbClr val="339933"/>
                  </a:solidFill>
                </a:rPr>
                <a:t>P = si</a:t>
              </a:r>
              <a:endParaRPr lang="en-GB" altLang="en-US" sz="2000">
                <a:solidFill>
                  <a:srgbClr val="339933"/>
                </a:solidFill>
              </a:endParaRPr>
            </a:p>
          </p:txBody>
        </p:sp>
        <p:sp>
          <p:nvSpPr>
            <p:cNvPr id="1051659" name="Line 11"/>
            <p:cNvSpPr>
              <a:spLocks noChangeShapeType="1"/>
            </p:cNvSpPr>
            <p:nvPr/>
          </p:nvSpPr>
          <p:spPr bwMode="auto">
            <a:xfrm flipH="1">
              <a:off x="2304" y="2688"/>
              <a:ext cx="624" cy="0"/>
            </a:xfrm>
            <a:prstGeom prst="line">
              <a:avLst/>
            </a:prstGeom>
            <a:noFill/>
            <a:ln w="25400">
              <a:solidFill>
                <a:srgbClr val="339933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51660" name="Group 12"/>
          <p:cNvGrpSpPr>
            <a:grpSpLocks/>
          </p:cNvGrpSpPr>
          <p:nvPr/>
        </p:nvGrpSpPr>
        <p:grpSpPr bwMode="auto">
          <a:xfrm>
            <a:off x="1752600" y="3085231"/>
            <a:ext cx="2435225" cy="1752600"/>
            <a:chOff x="1104" y="1632"/>
            <a:chExt cx="1534" cy="1104"/>
          </a:xfrm>
        </p:grpSpPr>
        <p:sp>
          <p:nvSpPr>
            <p:cNvPr id="1051661" name="Line 13"/>
            <p:cNvSpPr>
              <a:spLocks noChangeShapeType="1"/>
            </p:cNvSpPr>
            <p:nvPr/>
          </p:nvSpPr>
          <p:spPr bwMode="auto">
            <a:xfrm flipV="1">
              <a:off x="1104" y="1632"/>
              <a:ext cx="1488" cy="1104"/>
            </a:xfrm>
            <a:prstGeom prst="line">
              <a:avLst/>
            </a:prstGeom>
            <a:noFill/>
            <a:ln w="22225">
              <a:solidFill>
                <a:srgbClr val="FF5050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662" name="Text Box 14"/>
            <p:cNvSpPr txBox="1">
              <a:spLocks noChangeArrowheads="1"/>
            </p:cNvSpPr>
            <p:nvPr/>
          </p:nvSpPr>
          <p:spPr bwMode="auto">
            <a:xfrm>
              <a:off x="1910" y="2105"/>
              <a:ext cx="728" cy="220"/>
            </a:xfrm>
            <a:prstGeom prst="rect">
              <a:avLst/>
            </a:prstGeom>
            <a:noFill/>
            <a:ln w="12700">
              <a:solidFill>
                <a:srgbClr val="FF505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1600">
                  <a:solidFill>
                    <a:srgbClr val="FF5050"/>
                  </a:solidFill>
                  <a:latin typeface="Comic Sans MS" panose="030F0702030302020204" pitchFamily="66" charset="0"/>
                </a:rPr>
                <a:t>P is larger</a:t>
              </a:r>
              <a:endParaRPr lang="en-US" altLang="en-US" sz="1600">
                <a:solidFill>
                  <a:srgbClr val="FF505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51663" name="Group 15"/>
          <p:cNvGrpSpPr>
            <a:grpSpLocks/>
          </p:cNvGrpSpPr>
          <p:nvPr/>
        </p:nvGrpSpPr>
        <p:grpSpPr bwMode="auto">
          <a:xfrm>
            <a:off x="5029200" y="4304431"/>
            <a:ext cx="2279650" cy="336550"/>
            <a:chOff x="3168" y="2400"/>
            <a:chExt cx="1436" cy="212"/>
          </a:xfrm>
        </p:grpSpPr>
        <p:sp>
          <p:nvSpPr>
            <p:cNvPr id="1051664" name="Text Box 16"/>
            <p:cNvSpPr txBox="1">
              <a:spLocks noChangeArrowheads="1"/>
            </p:cNvSpPr>
            <p:nvPr/>
          </p:nvSpPr>
          <p:spPr bwMode="auto">
            <a:xfrm>
              <a:off x="3168" y="2400"/>
              <a:ext cx="143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it-IT" altLang="en-US" sz="1600">
                  <a:solidFill>
                    <a:schemeClr val="tx2"/>
                  </a:solidFill>
                  <a:latin typeface="Comic Sans MS" panose="030F0702030302020204" pitchFamily="66" charset="0"/>
                </a:rPr>
                <a:t>2 accesses per step</a:t>
              </a:r>
              <a:endParaRPr lang="en-US" altLang="en-US" sz="1600">
                <a:solidFill>
                  <a:schemeClr val="tx2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051665" name="Rectangle 17"/>
            <p:cNvSpPr>
              <a:spLocks noChangeArrowheads="1"/>
            </p:cNvSpPr>
            <p:nvPr/>
          </p:nvSpPr>
          <p:spPr bwMode="auto">
            <a:xfrm>
              <a:off x="3168" y="2400"/>
              <a:ext cx="1300" cy="192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51666" name="Rectangle 18"/>
          <p:cNvSpPr>
            <a:spLocks noChangeArrowheads="1"/>
          </p:cNvSpPr>
          <p:nvPr/>
        </p:nvSpPr>
        <p:spPr bwMode="auto">
          <a:xfrm>
            <a:off x="1295400" y="4990231"/>
            <a:ext cx="76200" cy="1524000"/>
          </a:xfrm>
          <a:prstGeom prst="rect">
            <a:avLst/>
          </a:prstGeom>
          <a:solidFill>
            <a:srgbClr val="FF33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845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166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772400" cy="528637"/>
          </a:xfrm>
        </p:spPr>
        <p:txBody>
          <a:bodyPr/>
          <a:lstStyle/>
          <a:p>
            <a:r>
              <a:rPr lang="it-IT" altLang="en-US" sz="3000">
                <a:solidFill>
                  <a:srgbClr val="000099"/>
                </a:solidFill>
              </a:rPr>
              <a:t>Searching a pattern</a:t>
            </a:r>
            <a:endParaRPr lang="en-US" altLang="en-US" sz="1500">
              <a:solidFill>
                <a:srgbClr val="000099"/>
              </a:solidFill>
            </a:endParaRPr>
          </a:p>
        </p:txBody>
      </p:sp>
      <p:sp>
        <p:nvSpPr>
          <p:cNvPr id="105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586433"/>
            <a:ext cx="8077200" cy="457200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ct val="30000"/>
              </a:spcAft>
              <a:buFont typeface="Wingdings" panose="05000000000000000000" pitchFamily="2" charset="2"/>
              <a:buNone/>
            </a:pPr>
            <a:r>
              <a:rPr lang="it-IT" altLang="en-US" sz="2000">
                <a:solidFill>
                  <a:srgbClr val="CC3300"/>
                </a:solidFill>
                <a:latin typeface="Comic Sans MS" panose="030F0702030302020204" pitchFamily="66" charset="0"/>
              </a:rPr>
              <a:t>Indirected binary search on SA:</a:t>
            </a:r>
            <a:r>
              <a:rPr lang="it-IT" altLang="en-US" sz="2000">
                <a:solidFill>
                  <a:schemeClr val="accent1"/>
                </a:solidFill>
                <a:latin typeface="Comic Sans MS" panose="030F0702030302020204" pitchFamily="66" charset="0"/>
              </a:rPr>
              <a:t> </a:t>
            </a:r>
            <a:r>
              <a:rPr lang="it-IT" altLang="en-US" sz="2000">
                <a:latin typeface="Comic Sans MS" panose="030F0702030302020204" pitchFamily="66" charset="0"/>
              </a:rPr>
              <a:t>O(p) time per suffix cmp</a:t>
            </a:r>
            <a:endParaRPr lang="en-US" altLang="en-US" sz="2000">
              <a:latin typeface="Comic Sans MS" panose="030F0702030302020204" pitchFamily="66" charset="0"/>
            </a:endParaRPr>
          </a:p>
        </p:txBody>
      </p:sp>
      <p:sp>
        <p:nvSpPr>
          <p:cNvPr id="1053700" name="Text Box 4"/>
          <p:cNvSpPr txBox="1">
            <a:spLocks noChangeArrowheads="1"/>
          </p:cNvSpPr>
          <p:nvPr/>
        </p:nvSpPr>
        <p:spPr bwMode="auto">
          <a:xfrm>
            <a:off x="3358952" y="2653233"/>
            <a:ext cx="2482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en-US" sz="2400">
                <a:latin typeface="Comic Sans MS" panose="030F0702030302020204" pitchFamily="66" charset="0"/>
              </a:rPr>
              <a:t>T = mississippi</a:t>
            </a:r>
            <a:r>
              <a:rPr lang="it-IT" altLang="en-US" sz="2400">
                <a:solidFill>
                  <a:srgbClr val="FF0000"/>
                </a:solidFill>
                <a:latin typeface="Comic Sans MS" panose="030F0702030302020204" pitchFamily="66" charset="0"/>
              </a:rPr>
              <a:t>#</a:t>
            </a:r>
            <a:endParaRPr lang="en-US" altLang="en-US" sz="240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053701" name="Group 5"/>
          <p:cNvGrpSpPr>
            <a:grpSpLocks/>
          </p:cNvGrpSpPr>
          <p:nvPr/>
        </p:nvGrpSpPr>
        <p:grpSpPr bwMode="auto">
          <a:xfrm>
            <a:off x="1260277" y="2958033"/>
            <a:ext cx="574675" cy="3516313"/>
            <a:chOff x="886" y="1584"/>
            <a:chExt cx="362" cy="2215"/>
          </a:xfrm>
        </p:grpSpPr>
        <p:sp>
          <p:nvSpPr>
            <p:cNvPr id="1053702" name="Rectangle 6"/>
            <p:cNvSpPr>
              <a:spLocks noChangeArrowheads="1"/>
            </p:cNvSpPr>
            <p:nvPr/>
          </p:nvSpPr>
          <p:spPr bwMode="auto">
            <a:xfrm>
              <a:off x="912" y="1824"/>
              <a:ext cx="263" cy="1968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703" name="Text Box 7"/>
            <p:cNvSpPr txBox="1">
              <a:spLocks noChangeArrowheads="1"/>
            </p:cNvSpPr>
            <p:nvPr/>
          </p:nvSpPr>
          <p:spPr bwMode="auto">
            <a:xfrm>
              <a:off x="886" y="1584"/>
              <a:ext cx="30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solidFill>
                    <a:schemeClr val="tx2"/>
                  </a:solidFill>
                </a:rPr>
                <a:t>SA</a:t>
              </a:r>
              <a:endParaRPr lang="en-GB" altLang="en-US" b="1">
                <a:solidFill>
                  <a:schemeClr val="tx2"/>
                </a:solidFill>
              </a:endParaRPr>
            </a:p>
          </p:txBody>
        </p:sp>
        <p:sp>
          <p:nvSpPr>
            <p:cNvPr id="1053704" name="Text Box 8"/>
            <p:cNvSpPr txBox="1">
              <a:spLocks noChangeArrowheads="1"/>
            </p:cNvSpPr>
            <p:nvPr/>
          </p:nvSpPr>
          <p:spPr bwMode="auto">
            <a:xfrm>
              <a:off x="912" y="1824"/>
              <a:ext cx="336" cy="1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828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12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11</a:t>
              </a:r>
              <a:endParaRPr lang="it-IT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8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5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2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10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9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7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4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6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3</a:t>
              </a:r>
              <a:endParaRPr lang="en-GB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</p:txBody>
        </p:sp>
      </p:grpSp>
      <p:grpSp>
        <p:nvGrpSpPr>
          <p:cNvPr id="1053705" name="Group 9"/>
          <p:cNvGrpSpPr>
            <a:grpSpLocks/>
          </p:cNvGrpSpPr>
          <p:nvPr/>
        </p:nvGrpSpPr>
        <p:grpSpPr bwMode="auto">
          <a:xfrm>
            <a:off x="2139752" y="5548833"/>
            <a:ext cx="1905000" cy="396875"/>
            <a:chOff x="2304" y="2544"/>
            <a:chExt cx="1200" cy="250"/>
          </a:xfrm>
        </p:grpSpPr>
        <p:sp>
          <p:nvSpPr>
            <p:cNvPr id="1053706" name="Text Box 10"/>
            <p:cNvSpPr txBox="1">
              <a:spLocks noChangeArrowheads="1"/>
            </p:cNvSpPr>
            <p:nvPr/>
          </p:nvSpPr>
          <p:spPr bwMode="auto">
            <a:xfrm>
              <a:off x="2976" y="2544"/>
              <a:ext cx="5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>
                  <a:solidFill>
                    <a:srgbClr val="339933"/>
                  </a:solidFill>
                </a:rPr>
                <a:t>P = si</a:t>
              </a:r>
              <a:endParaRPr lang="en-GB" altLang="en-US" sz="2000">
                <a:solidFill>
                  <a:srgbClr val="339933"/>
                </a:solidFill>
              </a:endParaRPr>
            </a:p>
          </p:txBody>
        </p:sp>
        <p:sp>
          <p:nvSpPr>
            <p:cNvPr id="1053707" name="Line 11"/>
            <p:cNvSpPr>
              <a:spLocks noChangeShapeType="1"/>
            </p:cNvSpPr>
            <p:nvPr/>
          </p:nvSpPr>
          <p:spPr bwMode="auto">
            <a:xfrm flipH="1">
              <a:off x="2304" y="2688"/>
              <a:ext cx="624" cy="0"/>
            </a:xfrm>
            <a:prstGeom prst="line">
              <a:avLst/>
            </a:prstGeom>
            <a:noFill/>
            <a:ln w="25400">
              <a:solidFill>
                <a:srgbClr val="339933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53708" name="Group 12"/>
          <p:cNvGrpSpPr>
            <a:grpSpLocks/>
          </p:cNvGrpSpPr>
          <p:nvPr/>
        </p:nvGrpSpPr>
        <p:grpSpPr bwMode="auto">
          <a:xfrm>
            <a:off x="1530152" y="3034233"/>
            <a:ext cx="3165475" cy="2743200"/>
            <a:chOff x="1056" y="1632"/>
            <a:chExt cx="1994" cy="1728"/>
          </a:xfrm>
        </p:grpSpPr>
        <p:sp>
          <p:nvSpPr>
            <p:cNvPr id="1053709" name="Line 13"/>
            <p:cNvSpPr>
              <a:spLocks noChangeShapeType="1"/>
            </p:cNvSpPr>
            <p:nvPr/>
          </p:nvSpPr>
          <p:spPr bwMode="auto">
            <a:xfrm flipV="1">
              <a:off x="1056" y="1632"/>
              <a:ext cx="1872" cy="1728"/>
            </a:xfrm>
            <a:prstGeom prst="line">
              <a:avLst/>
            </a:prstGeom>
            <a:noFill/>
            <a:ln w="22225">
              <a:solidFill>
                <a:srgbClr val="FF5050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710" name="Text Box 14"/>
            <p:cNvSpPr txBox="1">
              <a:spLocks noChangeArrowheads="1"/>
            </p:cNvSpPr>
            <p:nvPr/>
          </p:nvSpPr>
          <p:spPr bwMode="auto">
            <a:xfrm>
              <a:off x="2256" y="2304"/>
              <a:ext cx="794" cy="220"/>
            </a:xfrm>
            <a:prstGeom prst="rect">
              <a:avLst/>
            </a:prstGeom>
            <a:noFill/>
            <a:ln w="12700">
              <a:solidFill>
                <a:srgbClr val="FF505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sz="1600">
                  <a:solidFill>
                    <a:srgbClr val="FF5050"/>
                  </a:solidFill>
                  <a:latin typeface="Comic Sans MS" panose="030F0702030302020204" pitchFamily="66" charset="0"/>
                </a:rPr>
                <a:t>P is smaller</a:t>
              </a:r>
              <a:endParaRPr lang="en-US" altLang="en-US" sz="1600">
                <a:solidFill>
                  <a:srgbClr val="FF505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1053711" name="Rectangle 15"/>
          <p:cNvSpPr>
            <a:spLocks noChangeArrowheads="1"/>
          </p:cNvSpPr>
          <p:nvPr/>
        </p:nvSpPr>
        <p:spPr bwMode="auto">
          <a:xfrm>
            <a:off x="1149152" y="4939233"/>
            <a:ext cx="76200" cy="1447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3712" name="Rectangle 16"/>
          <p:cNvSpPr>
            <a:spLocks noChangeArrowheads="1"/>
          </p:cNvSpPr>
          <p:nvPr/>
        </p:nvSpPr>
        <p:spPr bwMode="auto">
          <a:xfrm>
            <a:off x="920552" y="4939233"/>
            <a:ext cx="76200" cy="685800"/>
          </a:xfrm>
          <a:prstGeom prst="rect">
            <a:avLst/>
          </a:prstGeom>
          <a:solidFill>
            <a:srgbClr val="FF33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53713" name="Group 17"/>
          <p:cNvGrpSpPr>
            <a:grpSpLocks/>
          </p:cNvGrpSpPr>
          <p:nvPr/>
        </p:nvGrpSpPr>
        <p:grpSpPr bwMode="auto">
          <a:xfrm>
            <a:off x="4197152" y="4939233"/>
            <a:ext cx="3810000" cy="1371600"/>
            <a:chOff x="3504" y="2160"/>
            <a:chExt cx="2256" cy="960"/>
          </a:xfrm>
        </p:grpSpPr>
        <p:sp>
          <p:nvSpPr>
            <p:cNvPr id="1053714" name="Text Box 18"/>
            <p:cNvSpPr txBox="1">
              <a:spLocks noChangeArrowheads="1"/>
            </p:cNvSpPr>
            <p:nvPr/>
          </p:nvSpPr>
          <p:spPr bwMode="auto">
            <a:xfrm>
              <a:off x="3542" y="2186"/>
              <a:ext cx="1920" cy="8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>
                  <a:solidFill>
                    <a:schemeClr val="tx2"/>
                  </a:solidFill>
                  <a:latin typeface="Comic Sans MS" panose="030F0702030302020204" pitchFamily="66" charset="0"/>
                </a:rPr>
                <a:t>Suffix Array search</a:t>
              </a:r>
            </a:p>
            <a:p>
              <a:pPr eaLnBrk="0" hangingPunct="0">
                <a:buFontTx/>
                <a:buChar char="•"/>
              </a:pPr>
              <a:r>
                <a:rPr lang="it-IT" altLang="en-US">
                  <a:latin typeface="Comic Sans MS" panose="030F0702030302020204" pitchFamily="66" charset="0"/>
                </a:rPr>
                <a:t> O</a:t>
              </a:r>
              <a:r>
                <a:rPr lang="it-IT" altLang="en-US" sz="1600">
                  <a:latin typeface="Comic Sans MS" panose="030F0702030302020204" pitchFamily="66" charset="0"/>
                </a:rPr>
                <a:t>(log</a:t>
              </a:r>
              <a:r>
                <a:rPr lang="it-IT" altLang="en-US" sz="1600" baseline="-25000">
                  <a:latin typeface="Comic Sans MS" panose="030F0702030302020204" pitchFamily="66" charset="0"/>
                </a:rPr>
                <a:t>2</a:t>
              </a:r>
              <a:r>
                <a:rPr lang="it-IT" altLang="en-US" sz="1600">
                  <a:latin typeface="Comic Sans MS" panose="030F0702030302020204" pitchFamily="66" charset="0"/>
                </a:rPr>
                <a:t> N) binary-search steps</a:t>
              </a:r>
            </a:p>
            <a:p>
              <a:pPr eaLnBrk="0" hangingPunct="0">
                <a:lnSpc>
                  <a:spcPct val="110000"/>
                </a:lnSpc>
                <a:buFontTx/>
                <a:buChar char="•"/>
              </a:pPr>
              <a:r>
                <a:rPr lang="it-IT" altLang="en-US">
                  <a:latin typeface="Comic Sans MS" panose="030F0702030302020204" pitchFamily="66" charset="0"/>
                </a:rPr>
                <a:t> </a:t>
              </a:r>
              <a:r>
                <a:rPr lang="it-IT" altLang="en-US" sz="1600">
                  <a:latin typeface="Comic Sans MS" panose="030F0702030302020204" pitchFamily="66" charset="0"/>
                </a:rPr>
                <a:t>Each step takes O(p) char cmp</a:t>
              </a:r>
            </a:p>
            <a:p>
              <a:pPr eaLnBrk="0" hangingPunct="0">
                <a:lnSpc>
                  <a:spcPct val="120000"/>
                </a:lnSpc>
              </a:pPr>
              <a:r>
                <a:rPr lang="en-US" altLang="en-US">
                  <a:latin typeface="Comic Sans MS" panose="030F0702030302020204" pitchFamily="66" charset="0"/>
                  <a:sym typeface="Wingdings" panose="05000000000000000000" pitchFamily="2" charset="2"/>
                </a:rPr>
                <a:t></a:t>
              </a:r>
              <a:r>
                <a:rPr lang="it-IT" altLang="en-US">
                  <a:latin typeface="Comic Sans MS" panose="030F0702030302020204" pitchFamily="66" charset="0"/>
                  <a:sym typeface="Wingdings" panose="05000000000000000000" pitchFamily="2" charset="2"/>
                </a:rPr>
                <a:t> overall, </a:t>
              </a:r>
              <a:r>
                <a:rPr lang="it-IT" altLang="en-US">
                  <a:latin typeface="Comic Sans MS" panose="030F0702030302020204" pitchFamily="66" charset="0"/>
                </a:rPr>
                <a:t>O</a:t>
              </a:r>
              <a:r>
                <a:rPr lang="it-IT" altLang="en-US" sz="1600">
                  <a:latin typeface="Comic Sans MS" panose="030F0702030302020204" pitchFamily="66" charset="0"/>
                </a:rPr>
                <a:t>(p log</a:t>
              </a:r>
              <a:r>
                <a:rPr lang="it-IT" altLang="en-US" sz="1600" baseline="-25000">
                  <a:latin typeface="Comic Sans MS" panose="030F0702030302020204" pitchFamily="66" charset="0"/>
                </a:rPr>
                <a:t>2</a:t>
              </a:r>
              <a:r>
                <a:rPr lang="it-IT" altLang="en-US" sz="1600">
                  <a:latin typeface="Comic Sans MS" panose="030F0702030302020204" pitchFamily="66" charset="0"/>
                </a:rPr>
                <a:t> N) </a:t>
              </a:r>
              <a:r>
                <a:rPr lang="it-IT" altLang="en-US">
                  <a:latin typeface="Comic Sans MS" panose="030F0702030302020204" pitchFamily="66" charset="0"/>
                  <a:sym typeface="Wingdings" panose="05000000000000000000" pitchFamily="2" charset="2"/>
                </a:rPr>
                <a:t>time</a:t>
              </a:r>
              <a:endParaRPr lang="en-US" altLang="en-US">
                <a:latin typeface="Comic Sans MS" panose="030F0702030302020204" pitchFamily="66" charset="0"/>
                <a:sym typeface="Wingdings" panose="05000000000000000000" pitchFamily="2" charset="2"/>
              </a:endParaRPr>
            </a:p>
          </p:txBody>
        </p:sp>
        <p:sp>
          <p:nvSpPr>
            <p:cNvPr id="1053715" name="Rectangle 19"/>
            <p:cNvSpPr>
              <a:spLocks noChangeArrowheads="1"/>
            </p:cNvSpPr>
            <p:nvPr/>
          </p:nvSpPr>
          <p:spPr bwMode="auto">
            <a:xfrm>
              <a:off x="3504" y="2160"/>
              <a:ext cx="2256" cy="96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91345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3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3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3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53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3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53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37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831057"/>
            <a:ext cx="7772400" cy="528637"/>
          </a:xfrm>
        </p:spPr>
        <p:txBody>
          <a:bodyPr/>
          <a:lstStyle/>
          <a:p>
            <a:r>
              <a:rPr lang="it-IT" altLang="en-US" sz="3000" dirty="0">
                <a:solidFill>
                  <a:srgbClr val="000099"/>
                </a:solidFill>
              </a:rPr>
              <a:t>Listing of the </a:t>
            </a:r>
            <a:r>
              <a:rPr lang="it-IT" altLang="en-US" sz="3000" dirty="0" err="1">
                <a:solidFill>
                  <a:srgbClr val="000099"/>
                </a:solidFill>
              </a:rPr>
              <a:t>occurrences</a:t>
            </a:r>
            <a:endParaRPr lang="en-US" altLang="en-US" sz="1500" dirty="0">
              <a:solidFill>
                <a:srgbClr val="000099"/>
              </a:solidFill>
            </a:endParaRPr>
          </a:p>
        </p:txBody>
      </p:sp>
      <p:sp>
        <p:nvSpPr>
          <p:cNvPr id="1055747" name="Text Box 3"/>
          <p:cNvSpPr txBox="1">
            <a:spLocks noChangeArrowheads="1"/>
          </p:cNvSpPr>
          <p:nvPr/>
        </p:nvSpPr>
        <p:spPr bwMode="auto">
          <a:xfrm>
            <a:off x="2209800" y="1992313"/>
            <a:ext cx="24399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en-US" sz="2400">
                <a:latin typeface="Comic Sans MS" panose="030F0702030302020204" pitchFamily="66" charset="0"/>
              </a:rPr>
              <a:t>T = mississippi</a:t>
            </a:r>
            <a:r>
              <a:rPr lang="it-IT" altLang="en-US" sz="2000">
                <a:latin typeface="Comic Sans MS" panose="030F0702030302020204" pitchFamily="66" charset="0"/>
              </a:rPr>
              <a:t>#</a:t>
            </a:r>
          </a:p>
          <a:p>
            <a:pPr eaLnBrk="0" hangingPunct="0">
              <a:lnSpc>
                <a:spcPct val="90000"/>
              </a:lnSpc>
            </a:pPr>
            <a:r>
              <a:rPr lang="it-IT" altLang="en-US" sz="1400">
                <a:latin typeface="Comic Sans MS" panose="030F0702030302020204" pitchFamily="66" charset="0"/>
              </a:rPr>
              <a:t>                    4     7</a:t>
            </a:r>
            <a:endParaRPr lang="en-US" altLang="en-US" sz="1200">
              <a:latin typeface="Comic Sans MS" panose="030F0702030302020204" pitchFamily="66" charset="0"/>
            </a:endParaRPr>
          </a:p>
        </p:txBody>
      </p:sp>
      <p:grpSp>
        <p:nvGrpSpPr>
          <p:cNvPr id="1055748" name="Group 4"/>
          <p:cNvGrpSpPr>
            <a:grpSpLocks/>
          </p:cNvGrpSpPr>
          <p:nvPr/>
        </p:nvGrpSpPr>
        <p:grpSpPr bwMode="auto">
          <a:xfrm>
            <a:off x="1406525" y="2297113"/>
            <a:ext cx="574675" cy="3516312"/>
            <a:chOff x="886" y="1584"/>
            <a:chExt cx="362" cy="2215"/>
          </a:xfrm>
        </p:grpSpPr>
        <p:sp>
          <p:nvSpPr>
            <p:cNvPr id="1055749" name="Rectangle 5"/>
            <p:cNvSpPr>
              <a:spLocks noChangeArrowheads="1"/>
            </p:cNvSpPr>
            <p:nvPr/>
          </p:nvSpPr>
          <p:spPr bwMode="auto">
            <a:xfrm>
              <a:off x="912" y="1824"/>
              <a:ext cx="263" cy="1968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750" name="Text Box 6"/>
            <p:cNvSpPr txBox="1">
              <a:spLocks noChangeArrowheads="1"/>
            </p:cNvSpPr>
            <p:nvPr/>
          </p:nvSpPr>
          <p:spPr bwMode="auto">
            <a:xfrm>
              <a:off x="886" y="1584"/>
              <a:ext cx="30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solidFill>
                    <a:schemeClr val="tx2"/>
                  </a:solidFill>
                </a:rPr>
                <a:t>SA</a:t>
              </a:r>
              <a:endParaRPr lang="en-GB" altLang="en-US" b="1">
                <a:solidFill>
                  <a:schemeClr val="tx2"/>
                </a:solidFill>
              </a:endParaRPr>
            </a:p>
          </p:txBody>
        </p:sp>
        <p:sp>
          <p:nvSpPr>
            <p:cNvPr id="1055751" name="Text Box 7"/>
            <p:cNvSpPr txBox="1">
              <a:spLocks noChangeArrowheads="1"/>
            </p:cNvSpPr>
            <p:nvPr/>
          </p:nvSpPr>
          <p:spPr bwMode="auto">
            <a:xfrm>
              <a:off x="912" y="1824"/>
              <a:ext cx="336" cy="1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431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590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30480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505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962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419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12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11</a:t>
              </a:r>
              <a:endParaRPr lang="it-IT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8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5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2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10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9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7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4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6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3</a:t>
              </a:r>
              <a:endParaRPr lang="en-GB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</p:txBody>
        </p:sp>
      </p:grpSp>
      <p:grpSp>
        <p:nvGrpSpPr>
          <p:cNvPr id="1055752" name="Group 8"/>
          <p:cNvGrpSpPr>
            <a:grpSpLocks/>
          </p:cNvGrpSpPr>
          <p:nvPr/>
        </p:nvGrpSpPr>
        <p:grpSpPr bwMode="auto">
          <a:xfrm>
            <a:off x="1752600" y="4219575"/>
            <a:ext cx="1343025" cy="515938"/>
            <a:chOff x="1104" y="2658"/>
            <a:chExt cx="846" cy="325"/>
          </a:xfrm>
        </p:grpSpPr>
        <p:sp>
          <p:nvSpPr>
            <p:cNvPr id="1055753" name="Text Box 9"/>
            <p:cNvSpPr txBox="1">
              <a:spLocks noChangeArrowheads="1"/>
            </p:cNvSpPr>
            <p:nvPr/>
          </p:nvSpPr>
          <p:spPr bwMode="auto">
            <a:xfrm>
              <a:off x="1610" y="2658"/>
              <a:ext cx="34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 dirty="0" err="1" smtClean="0">
                  <a:solidFill>
                    <a:srgbClr val="339933"/>
                  </a:solidFill>
                </a:rPr>
                <a:t>si</a:t>
              </a:r>
              <a:r>
                <a:rPr lang="en-US" altLang="en-US" sz="2000" dirty="0" smtClean="0">
                  <a:solidFill>
                    <a:srgbClr val="339933"/>
                  </a:solidFill>
                </a:rPr>
                <a:t>#</a:t>
              </a:r>
              <a:endParaRPr lang="en-GB" altLang="en-US" sz="2000" dirty="0">
                <a:solidFill>
                  <a:srgbClr val="339933"/>
                </a:solidFill>
              </a:endParaRPr>
            </a:p>
          </p:txBody>
        </p:sp>
        <p:sp>
          <p:nvSpPr>
            <p:cNvPr id="1055754" name="Line 10"/>
            <p:cNvSpPr>
              <a:spLocks noChangeShapeType="1"/>
            </p:cNvSpPr>
            <p:nvPr/>
          </p:nvSpPr>
          <p:spPr bwMode="auto">
            <a:xfrm flipH="1">
              <a:off x="1104" y="2794"/>
              <a:ext cx="506" cy="189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55755" name="Group 11"/>
          <p:cNvGrpSpPr>
            <a:grpSpLocks/>
          </p:cNvGrpSpPr>
          <p:nvPr/>
        </p:nvGrpSpPr>
        <p:grpSpPr bwMode="auto">
          <a:xfrm>
            <a:off x="288925" y="4735513"/>
            <a:ext cx="1082675" cy="457200"/>
            <a:chOff x="182" y="3120"/>
            <a:chExt cx="682" cy="288"/>
          </a:xfrm>
        </p:grpSpPr>
        <p:sp>
          <p:nvSpPr>
            <p:cNvPr id="1055756" name="AutoShape 12"/>
            <p:cNvSpPr>
              <a:spLocks/>
            </p:cNvSpPr>
            <p:nvPr/>
          </p:nvSpPr>
          <p:spPr bwMode="auto">
            <a:xfrm>
              <a:off x="816" y="3120"/>
              <a:ext cx="48" cy="288"/>
            </a:xfrm>
            <a:prstGeom prst="leftBrace">
              <a:avLst>
                <a:gd name="adj1" fmla="val 50000"/>
                <a:gd name="adj2" fmla="val 50000"/>
              </a:avLst>
            </a:prstGeom>
            <a:noFill/>
            <a:ln w="25400">
              <a:solidFill>
                <a:srgbClr val="3399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757" name="Text Box 13"/>
            <p:cNvSpPr txBox="1">
              <a:spLocks noChangeArrowheads="1"/>
            </p:cNvSpPr>
            <p:nvPr/>
          </p:nvSpPr>
          <p:spPr bwMode="auto">
            <a:xfrm>
              <a:off x="182" y="3146"/>
              <a:ext cx="50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>
                  <a:solidFill>
                    <a:srgbClr val="339933"/>
                  </a:solidFill>
                  <a:latin typeface="Comic Sans MS" panose="030F0702030302020204" pitchFamily="66" charset="0"/>
                </a:rPr>
                <a:t>occ=2</a:t>
              </a:r>
              <a:endParaRPr lang="en-US" altLang="en-US">
                <a:solidFill>
                  <a:srgbClr val="339933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1055758" name="Text Box 14"/>
          <p:cNvSpPr txBox="1">
            <a:spLocks noChangeArrowheads="1"/>
          </p:cNvSpPr>
          <p:nvPr/>
        </p:nvSpPr>
        <p:spPr bwMode="auto">
          <a:xfrm>
            <a:off x="1447800" y="2678113"/>
            <a:ext cx="533400" cy="313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431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590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0480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505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962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419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12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11</a:t>
            </a:r>
            <a:endParaRPr lang="it-IT" altLang="en-US" sz="1600" b="1">
              <a:solidFill>
                <a:schemeClr val="tx2"/>
              </a:solidFill>
              <a:latin typeface="Courier New" panose="02070309020205020404" pitchFamily="49" charset="0"/>
            </a:endParaRP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8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5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2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1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10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9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rgbClr val="00FF00"/>
                </a:solidFill>
                <a:latin typeface="Courier New" panose="02070309020205020404" pitchFamily="49" charset="0"/>
              </a:rPr>
              <a:t>7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4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6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3</a:t>
            </a:r>
            <a:endParaRPr lang="en-GB" altLang="en-US" sz="1600" b="1">
              <a:solidFill>
                <a:schemeClr val="tx2"/>
              </a:solidFill>
              <a:latin typeface="Courier New" panose="02070309020205020404" pitchFamily="49" charset="0"/>
            </a:endParaRPr>
          </a:p>
        </p:txBody>
      </p:sp>
      <p:sp>
        <p:nvSpPr>
          <p:cNvPr id="1055759" name="Text Box 15"/>
          <p:cNvSpPr txBox="1">
            <a:spLocks noChangeArrowheads="1"/>
          </p:cNvSpPr>
          <p:nvPr/>
        </p:nvSpPr>
        <p:spPr bwMode="auto">
          <a:xfrm>
            <a:off x="1447800" y="2678113"/>
            <a:ext cx="533400" cy="313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431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590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0480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505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962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419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12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11</a:t>
            </a:r>
            <a:endParaRPr lang="it-IT" altLang="en-US" sz="1600" b="1">
              <a:solidFill>
                <a:schemeClr val="tx2"/>
              </a:solidFill>
              <a:latin typeface="Courier New" panose="02070309020205020404" pitchFamily="49" charset="0"/>
            </a:endParaRP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8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5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2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1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10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9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rgbClr val="339933"/>
                </a:solidFill>
                <a:latin typeface="Courier New" panose="02070309020205020404" pitchFamily="49" charset="0"/>
              </a:rPr>
              <a:t>7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rgbClr val="339933"/>
                </a:solidFill>
                <a:latin typeface="Courier New" panose="02070309020205020404" pitchFamily="49" charset="0"/>
              </a:rPr>
              <a:t>4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6</a:t>
            </a:r>
          </a:p>
          <a:p>
            <a:pPr eaLnBrk="0" hangingPunct="0">
              <a:lnSpc>
                <a:spcPct val="95000"/>
              </a:lnSpc>
              <a:spcBef>
                <a:spcPct val="10000"/>
              </a:spcBef>
            </a:pPr>
            <a:r>
              <a: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rPr>
              <a:t>3</a:t>
            </a:r>
            <a:endParaRPr lang="en-GB" altLang="en-US" sz="1600" b="1">
              <a:solidFill>
                <a:schemeClr val="tx2"/>
              </a:solidFill>
              <a:latin typeface="Courier New" panose="02070309020205020404" pitchFamily="49" charset="0"/>
            </a:endParaRPr>
          </a:p>
        </p:txBody>
      </p:sp>
      <p:grpSp>
        <p:nvGrpSpPr>
          <p:cNvPr id="1055760" name="Group 16"/>
          <p:cNvGrpSpPr>
            <a:grpSpLocks/>
          </p:cNvGrpSpPr>
          <p:nvPr/>
        </p:nvGrpSpPr>
        <p:grpSpPr bwMode="auto">
          <a:xfrm>
            <a:off x="1692275" y="5300663"/>
            <a:ext cx="1428750" cy="539750"/>
            <a:chOff x="1066" y="3249"/>
            <a:chExt cx="900" cy="340"/>
          </a:xfrm>
        </p:grpSpPr>
        <p:sp>
          <p:nvSpPr>
            <p:cNvPr id="1055761" name="Text Box 17"/>
            <p:cNvSpPr txBox="1">
              <a:spLocks noChangeArrowheads="1"/>
            </p:cNvSpPr>
            <p:nvPr/>
          </p:nvSpPr>
          <p:spPr bwMode="auto">
            <a:xfrm>
              <a:off x="1655" y="3339"/>
              <a:ext cx="31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 dirty="0" err="1" smtClean="0">
                  <a:solidFill>
                    <a:srgbClr val="339933"/>
                  </a:solidFill>
                </a:rPr>
                <a:t>si</a:t>
              </a:r>
              <a:r>
                <a:rPr lang="en-US" altLang="en-US" sz="2000" dirty="0" smtClean="0">
                  <a:solidFill>
                    <a:srgbClr val="339933"/>
                  </a:solidFill>
                </a:rPr>
                <a:t>$</a:t>
              </a:r>
              <a:endParaRPr lang="en-GB" altLang="en-US" sz="2000" dirty="0">
                <a:solidFill>
                  <a:srgbClr val="339933"/>
                </a:solidFill>
              </a:endParaRPr>
            </a:p>
          </p:txBody>
        </p:sp>
        <p:sp>
          <p:nvSpPr>
            <p:cNvPr id="1055762" name="Line 18"/>
            <p:cNvSpPr>
              <a:spLocks noChangeShapeType="1"/>
            </p:cNvSpPr>
            <p:nvPr/>
          </p:nvSpPr>
          <p:spPr bwMode="auto">
            <a:xfrm flipH="1" flipV="1">
              <a:off x="1066" y="3249"/>
              <a:ext cx="589" cy="22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55763" name="Group 19"/>
          <p:cNvGrpSpPr>
            <a:grpSpLocks/>
          </p:cNvGrpSpPr>
          <p:nvPr/>
        </p:nvGrpSpPr>
        <p:grpSpPr bwMode="auto">
          <a:xfrm>
            <a:off x="5162872" y="2420888"/>
            <a:ext cx="3657600" cy="1077217"/>
            <a:chOff x="3312" y="2544"/>
            <a:chExt cx="2304" cy="882"/>
          </a:xfrm>
        </p:grpSpPr>
        <p:sp>
          <p:nvSpPr>
            <p:cNvPr id="1055764" name="Text Box 20"/>
            <p:cNvSpPr txBox="1">
              <a:spLocks noChangeArrowheads="1"/>
            </p:cNvSpPr>
            <p:nvPr/>
          </p:nvSpPr>
          <p:spPr bwMode="auto">
            <a:xfrm>
              <a:off x="3357" y="2544"/>
              <a:ext cx="2110" cy="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altLang="en-US" dirty="0" err="1">
                  <a:solidFill>
                    <a:schemeClr val="tx2"/>
                  </a:solidFill>
                  <a:latin typeface="Comic Sans MS" panose="030F0702030302020204" pitchFamily="66" charset="0"/>
                </a:rPr>
                <a:t>Suffix</a:t>
              </a:r>
              <a:r>
                <a:rPr lang="it-IT" altLang="en-US" dirty="0">
                  <a:solidFill>
                    <a:schemeClr val="tx2"/>
                  </a:solidFill>
                  <a:latin typeface="Comic Sans MS" panose="030F0702030302020204" pitchFamily="66" charset="0"/>
                </a:rPr>
                <a:t> Array </a:t>
              </a:r>
              <a:r>
                <a:rPr lang="it-IT" altLang="en-US" dirty="0" err="1">
                  <a:solidFill>
                    <a:schemeClr val="tx2"/>
                  </a:solidFill>
                  <a:latin typeface="Comic Sans MS" panose="030F0702030302020204" pitchFamily="66" charset="0"/>
                </a:rPr>
                <a:t>search</a:t>
              </a:r>
              <a:endParaRPr lang="it-IT" altLang="en-US" dirty="0">
                <a:solidFill>
                  <a:schemeClr val="tx2"/>
                </a:solidFill>
                <a:latin typeface="Comic Sans MS" panose="030F0702030302020204" pitchFamily="66" charset="0"/>
              </a:endParaRPr>
            </a:p>
            <a:p>
              <a:pPr eaLnBrk="0" hangingPunct="0">
                <a:lnSpc>
                  <a:spcPct val="110000"/>
                </a:lnSpc>
                <a:buFontTx/>
                <a:buChar char="•"/>
              </a:pPr>
              <a:r>
                <a:rPr lang="it-IT" altLang="en-US" dirty="0">
                  <a:latin typeface="Comic Sans MS" panose="030F0702030302020204" pitchFamily="66" charset="0"/>
                </a:rPr>
                <a:t> O (p </a:t>
              </a:r>
              <a:r>
                <a:rPr lang="it-IT" altLang="en-US" dirty="0" smtClean="0">
                  <a:latin typeface="Comic Sans MS" panose="030F0702030302020204" pitchFamily="66" charset="0"/>
                </a:rPr>
                <a:t>* </a:t>
              </a:r>
              <a:r>
                <a:rPr lang="it-IT" altLang="en-US" dirty="0">
                  <a:latin typeface="Comic Sans MS" panose="030F0702030302020204" pitchFamily="66" charset="0"/>
                </a:rPr>
                <a:t>log</a:t>
              </a:r>
              <a:r>
                <a:rPr lang="it-IT" altLang="en-US" baseline="-25000" dirty="0">
                  <a:latin typeface="Comic Sans MS" panose="030F0702030302020204" pitchFamily="66" charset="0"/>
                </a:rPr>
                <a:t>2</a:t>
              </a:r>
              <a:r>
                <a:rPr lang="it-IT" altLang="en-US" dirty="0">
                  <a:latin typeface="Comic Sans MS" panose="030F0702030302020204" pitchFamily="66" charset="0"/>
                </a:rPr>
                <a:t> N + </a:t>
              </a:r>
              <a:r>
                <a:rPr lang="it-IT" altLang="en-US" dirty="0" err="1">
                  <a:latin typeface="Comic Sans MS" panose="030F0702030302020204" pitchFamily="66" charset="0"/>
                </a:rPr>
                <a:t>occ</a:t>
              </a:r>
              <a:r>
                <a:rPr lang="it-IT" altLang="en-US" dirty="0">
                  <a:latin typeface="Comic Sans MS" panose="030F0702030302020204" pitchFamily="66" charset="0"/>
                </a:rPr>
                <a:t>)  </a:t>
              </a:r>
              <a:r>
                <a:rPr lang="it-IT" altLang="en-US" dirty="0" smtClean="0">
                  <a:latin typeface="Comic Sans MS" panose="030F0702030302020204" pitchFamily="66" charset="0"/>
                </a:rPr>
                <a:t>time</a:t>
              </a:r>
            </a:p>
            <a:p>
              <a:pPr eaLnBrk="0" hangingPunct="0">
                <a:lnSpc>
                  <a:spcPct val="110000"/>
                </a:lnSpc>
              </a:pPr>
              <a:r>
                <a:rPr lang="it-IT" altLang="en-US" dirty="0" smtClean="0">
                  <a:latin typeface="Comic Sans MS" panose="030F0702030302020204" pitchFamily="66" charset="0"/>
                </a:rPr>
                <a:t>can be </a:t>
              </a:r>
              <a:r>
                <a:rPr lang="it-IT" altLang="en-US" dirty="0" err="1" smtClean="0">
                  <a:latin typeface="Comic Sans MS" panose="030F0702030302020204" pitchFamily="66" charset="0"/>
                </a:rPr>
                <a:t>reduced</a:t>
              </a:r>
              <a:r>
                <a:rPr lang="it-IT" altLang="en-US" dirty="0" smtClean="0">
                  <a:latin typeface="Comic Sans MS" panose="030F0702030302020204" pitchFamily="66" charset="0"/>
                </a:rPr>
                <a:t>…</a:t>
              </a:r>
              <a:endParaRPr lang="it-IT" altLang="en-US" dirty="0">
                <a:latin typeface="Comic Sans MS" panose="030F0702030302020204" pitchFamily="66" charset="0"/>
              </a:endParaRPr>
            </a:p>
          </p:txBody>
        </p:sp>
        <p:sp>
          <p:nvSpPr>
            <p:cNvPr id="1055765" name="Rectangle 21"/>
            <p:cNvSpPr>
              <a:spLocks noChangeArrowheads="1"/>
            </p:cNvSpPr>
            <p:nvPr/>
          </p:nvSpPr>
          <p:spPr bwMode="auto">
            <a:xfrm>
              <a:off x="3312" y="2544"/>
              <a:ext cx="2304" cy="88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55766" name="Text Box 22"/>
          <p:cNvSpPr txBox="1">
            <a:spLocks noChangeArrowheads="1"/>
          </p:cNvSpPr>
          <p:nvPr/>
        </p:nvSpPr>
        <p:spPr bwMode="auto">
          <a:xfrm>
            <a:off x="2339975" y="3470275"/>
            <a:ext cx="2562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en-US" sz="2400" dirty="0" err="1">
                <a:solidFill>
                  <a:srgbClr val="339933"/>
                </a:solidFill>
              </a:rPr>
              <a:t>where</a:t>
            </a:r>
            <a:r>
              <a:rPr lang="it-IT" altLang="en-US" sz="2400" dirty="0">
                <a:solidFill>
                  <a:srgbClr val="339933"/>
                </a:solidFill>
              </a:rPr>
              <a:t> </a:t>
            </a:r>
            <a:r>
              <a:rPr lang="it-IT" altLang="en-US" sz="2400" dirty="0" smtClean="0">
                <a:solidFill>
                  <a:srgbClr val="339933"/>
                </a:solidFill>
              </a:rPr>
              <a:t># </a:t>
            </a:r>
            <a:r>
              <a:rPr lang="it-IT" altLang="en-US" sz="2400" dirty="0">
                <a:solidFill>
                  <a:srgbClr val="339933"/>
                </a:solidFill>
              </a:rPr>
              <a:t>&lt; </a:t>
            </a:r>
            <a:r>
              <a:rPr lang="it-IT" altLang="en-US" sz="3200" dirty="0">
                <a:solidFill>
                  <a:srgbClr val="339933"/>
                </a:solidFill>
                <a:latin typeface="Symbol" panose="05050102010706020507" pitchFamily="18" charset="2"/>
              </a:rPr>
              <a:t>S</a:t>
            </a:r>
            <a:r>
              <a:rPr lang="it-IT" altLang="en-US" sz="2400" dirty="0">
                <a:solidFill>
                  <a:srgbClr val="339933"/>
                </a:solidFill>
              </a:rPr>
              <a:t> &lt; </a:t>
            </a:r>
            <a:r>
              <a:rPr lang="it-IT" altLang="en-US" sz="2400" dirty="0" smtClean="0">
                <a:solidFill>
                  <a:srgbClr val="339933"/>
                </a:solidFill>
              </a:rPr>
              <a:t>$</a:t>
            </a:r>
            <a:endParaRPr lang="it-IT" altLang="en-US" sz="2400" dirty="0">
              <a:solidFill>
                <a:srgbClr val="339933"/>
              </a:solidFill>
            </a:endParaRPr>
          </a:p>
        </p:txBody>
      </p:sp>
      <p:sp>
        <p:nvSpPr>
          <p:cNvPr id="1055768" name="Text Box 24"/>
          <p:cNvSpPr txBox="1">
            <a:spLocks noChangeArrowheads="1"/>
          </p:cNvSpPr>
          <p:nvPr/>
        </p:nvSpPr>
        <p:spPr bwMode="auto">
          <a:xfrm>
            <a:off x="1835150" y="4903788"/>
            <a:ext cx="952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en-US">
                <a:latin typeface="Comic Sans MS" panose="030F0702030302020204" pitchFamily="66" charset="0"/>
              </a:rPr>
              <a:t>sissippi</a:t>
            </a: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1055769" name="Text Box 25"/>
          <p:cNvSpPr txBox="1">
            <a:spLocks noChangeArrowheads="1"/>
          </p:cNvSpPr>
          <p:nvPr/>
        </p:nvSpPr>
        <p:spPr bwMode="auto">
          <a:xfrm>
            <a:off x="1835150" y="4687888"/>
            <a:ext cx="666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en-US">
                <a:latin typeface="Comic Sans MS" panose="030F0702030302020204" pitchFamily="66" charset="0"/>
              </a:rPr>
              <a:t>sippi</a:t>
            </a:r>
            <a:endParaRPr lang="en-US" alt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0890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5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55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55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57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4770" name="Group 2"/>
          <p:cNvGrpSpPr>
            <a:grpSpLocks/>
          </p:cNvGrpSpPr>
          <p:nvPr/>
        </p:nvGrpSpPr>
        <p:grpSpPr bwMode="auto">
          <a:xfrm>
            <a:off x="657746" y="1933154"/>
            <a:ext cx="574675" cy="3516312"/>
            <a:chOff x="886" y="1584"/>
            <a:chExt cx="362" cy="2215"/>
          </a:xfrm>
        </p:grpSpPr>
        <p:sp>
          <p:nvSpPr>
            <p:cNvPr id="1184771" name="Rectangle 3"/>
            <p:cNvSpPr>
              <a:spLocks noChangeArrowheads="1"/>
            </p:cNvSpPr>
            <p:nvPr/>
          </p:nvSpPr>
          <p:spPr bwMode="auto">
            <a:xfrm>
              <a:off x="912" y="1824"/>
              <a:ext cx="263" cy="1968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4772" name="Text Box 4"/>
            <p:cNvSpPr txBox="1">
              <a:spLocks noChangeArrowheads="1"/>
            </p:cNvSpPr>
            <p:nvPr/>
          </p:nvSpPr>
          <p:spPr bwMode="auto">
            <a:xfrm>
              <a:off x="886" y="1584"/>
              <a:ext cx="30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solidFill>
                    <a:schemeClr val="tx2"/>
                  </a:solidFill>
                </a:rPr>
                <a:t>SA</a:t>
              </a:r>
              <a:endParaRPr lang="en-GB" altLang="en-US" b="1">
                <a:solidFill>
                  <a:schemeClr val="tx2"/>
                </a:solidFill>
              </a:endParaRPr>
            </a:p>
          </p:txBody>
        </p:sp>
        <p:sp>
          <p:nvSpPr>
            <p:cNvPr id="1184773" name="Text Box 5"/>
            <p:cNvSpPr txBox="1">
              <a:spLocks noChangeArrowheads="1"/>
            </p:cNvSpPr>
            <p:nvPr/>
          </p:nvSpPr>
          <p:spPr bwMode="auto">
            <a:xfrm>
              <a:off x="912" y="1824"/>
              <a:ext cx="336" cy="1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431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590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30480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505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962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419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12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11</a:t>
              </a:r>
              <a:endParaRPr lang="it-IT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8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5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2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10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9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7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4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6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3</a:t>
              </a:r>
              <a:endParaRPr lang="en-GB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</p:txBody>
        </p:sp>
      </p:grpSp>
      <p:grpSp>
        <p:nvGrpSpPr>
          <p:cNvPr id="1184774" name="Group 6"/>
          <p:cNvGrpSpPr>
            <a:grpSpLocks/>
          </p:cNvGrpSpPr>
          <p:nvPr/>
        </p:nvGrpSpPr>
        <p:grpSpPr bwMode="auto">
          <a:xfrm>
            <a:off x="146571" y="2068091"/>
            <a:ext cx="647700" cy="3516313"/>
            <a:chOff x="576" y="1680"/>
            <a:chExt cx="408" cy="2215"/>
          </a:xfrm>
        </p:grpSpPr>
        <p:sp>
          <p:nvSpPr>
            <p:cNvPr id="1184775" name="Rectangle 7"/>
            <p:cNvSpPr>
              <a:spLocks noChangeArrowheads="1"/>
            </p:cNvSpPr>
            <p:nvPr/>
          </p:nvSpPr>
          <p:spPr bwMode="auto">
            <a:xfrm>
              <a:off x="622" y="1920"/>
              <a:ext cx="263" cy="187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4776" name="Text Box 8"/>
            <p:cNvSpPr txBox="1">
              <a:spLocks noChangeArrowheads="1"/>
            </p:cNvSpPr>
            <p:nvPr/>
          </p:nvSpPr>
          <p:spPr bwMode="auto">
            <a:xfrm>
              <a:off x="576" y="1680"/>
              <a:ext cx="36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altLang="en-US" b="1">
                  <a:solidFill>
                    <a:schemeClr val="tx2"/>
                  </a:solidFill>
                </a:rPr>
                <a:t>Lcp</a:t>
              </a:r>
              <a:endParaRPr lang="en-GB" altLang="en-US" b="1">
                <a:solidFill>
                  <a:schemeClr val="tx2"/>
                </a:solidFill>
              </a:endParaRPr>
            </a:p>
          </p:txBody>
        </p:sp>
        <p:sp>
          <p:nvSpPr>
            <p:cNvPr id="1184777" name="Text Box 9"/>
            <p:cNvSpPr txBox="1">
              <a:spLocks noChangeArrowheads="1"/>
            </p:cNvSpPr>
            <p:nvPr/>
          </p:nvSpPr>
          <p:spPr bwMode="auto">
            <a:xfrm>
              <a:off x="648" y="1920"/>
              <a:ext cx="336" cy="1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144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716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431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5908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30480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5052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9624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419600" indent="-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0</a:t>
              </a:r>
              <a:endPara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0</a:t>
              </a: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</a:t>
              </a:r>
              <a:endPara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4</a:t>
              </a:r>
              <a:endPara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0</a:t>
              </a:r>
              <a:endPara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0</a:t>
              </a:r>
              <a:endPara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</a:t>
              </a:r>
              <a:endPara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0</a:t>
              </a:r>
              <a:endPara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2</a:t>
              </a:r>
              <a:endPara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1</a:t>
              </a:r>
              <a:endPara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r>
                <a:rPr lang="it-IT" altLang="en-US" sz="1600" b="1">
                  <a:solidFill>
                    <a:schemeClr val="tx2"/>
                  </a:solidFill>
                  <a:latin typeface="Courier New" panose="02070309020205020404" pitchFamily="49" charset="0"/>
                </a:rPr>
                <a:t>3</a:t>
              </a:r>
              <a:endParaRPr lang="en-US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  <a:p>
              <a:pPr eaLnBrk="0" hangingPunct="0">
                <a:lnSpc>
                  <a:spcPct val="95000"/>
                </a:lnSpc>
                <a:spcBef>
                  <a:spcPct val="10000"/>
                </a:spcBef>
              </a:pPr>
              <a:endParaRPr lang="en-GB" altLang="en-US" sz="1600" b="1">
                <a:solidFill>
                  <a:schemeClr val="tx2"/>
                </a:solidFill>
                <a:latin typeface="Courier New" panose="02070309020205020404" pitchFamily="49" charset="0"/>
              </a:endParaRPr>
            </a:p>
          </p:txBody>
        </p:sp>
      </p:grpSp>
      <p:sp>
        <p:nvSpPr>
          <p:cNvPr id="1184779" name="Rectangle 11"/>
          <p:cNvSpPr>
            <a:spLocks noGrp="1" noChangeArrowheads="1"/>
          </p:cNvSpPr>
          <p:nvPr>
            <p:ph type="title"/>
          </p:nvPr>
        </p:nvSpPr>
        <p:spPr>
          <a:xfrm>
            <a:off x="527571" y="783805"/>
            <a:ext cx="7772400" cy="528637"/>
          </a:xfrm>
        </p:spPr>
        <p:txBody>
          <a:bodyPr/>
          <a:lstStyle/>
          <a:p>
            <a:r>
              <a:rPr lang="it-IT" altLang="en-US" sz="2600"/>
              <a:t>Text mining</a:t>
            </a:r>
            <a:endParaRPr lang="en-US" altLang="en-US" sz="1300"/>
          </a:p>
        </p:txBody>
      </p:sp>
      <p:sp>
        <p:nvSpPr>
          <p:cNvPr id="1184780" name="Text Box 12"/>
          <p:cNvSpPr txBox="1">
            <a:spLocks noChangeArrowheads="1"/>
          </p:cNvSpPr>
          <p:nvPr/>
        </p:nvSpPr>
        <p:spPr bwMode="auto">
          <a:xfrm>
            <a:off x="2799283" y="1772816"/>
            <a:ext cx="248285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it-IT" altLang="en-US" sz="2400">
                <a:solidFill>
                  <a:schemeClr val="tx2"/>
                </a:solidFill>
                <a:latin typeface="Comic Sans MS" panose="030F0702030302020204" pitchFamily="66" charset="0"/>
              </a:rPr>
              <a:t>T = mississippi#</a:t>
            </a:r>
          </a:p>
          <a:p>
            <a:pPr eaLnBrk="0" hangingPunct="0">
              <a:lnSpc>
                <a:spcPct val="90000"/>
              </a:lnSpc>
            </a:pPr>
            <a:r>
              <a:rPr lang="it-IT" altLang="en-US" sz="1400">
                <a:latin typeface="Comic Sans MS" panose="030F0702030302020204" pitchFamily="66" charset="0"/>
              </a:rPr>
              <a:t>                    4  6 7  9</a:t>
            </a:r>
            <a:endParaRPr lang="en-US" altLang="en-US" sz="1200">
              <a:latin typeface="Comic Sans MS" panose="030F0702030302020204" pitchFamily="66" charset="0"/>
            </a:endParaRPr>
          </a:p>
        </p:txBody>
      </p:sp>
      <p:grpSp>
        <p:nvGrpSpPr>
          <p:cNvPr id="1184781" name="Group 13"/>
          <p:cNvGrpSpPr>
            <a:grpSpLocks/>
          </p:cNvGrpSpPr>
          <p:nvPr/>
        </p:nvGrpSpPr>
        <p:grpSpPr bwMode="auto">
          <a:xfrm>
            <a:off x="276746" y="2999954"/>
            <a:ext cx="2727325" cy="685800"/>
            <a:chOff x="624" y="2256"/>
            <a:chExt cx="1718" cy="432"/>
          </a:xfrm>
        </p:grpSpPr>
        <p:grpSp>
          <p:nvGrpSpPr>
            <p:cNvPr id="1184782" name="Group 14"/>
            <p:cNvGrpSpPr>
              <a:grpSpLocks/>
            </p:cNvGrpSpPr>
            <p:nvPr/>
          </p:nvGrpSpPr>
          <p:grpSpPr bwMode="auto">
            <a:xfrm>
              <a:off x="888" y="2256"/>
              <a:ext cx="1454" cy="432"/>
              <a:chOff x="888" y="2256"/>
              <a:chExt cx="1454" cy="432"/>
            </a:xfrm>
          </p:grpSpPr>
          <p:sp>
            <p:nvSpPr>
              <p:cNvPr id="1184783" name="Oval 15"/>
              <p:cNvSpPr>
                <a:spLocks noChangeArrowheads="1"/>
              </p:cNvSpPr>
              <p:nvPr/>
            </p:nvSpPr>
            <p:spPr bwMode="auto">
              <a:xfrm>
                <a:off x="888" y="2304"/>
                <a:ext cx="192" cy="384"/>
              </a:xfrm>
              <a:prstGeom prst="ellipse">
                <a:avLst/>
              </a:prstGeom>
              <a:noFill/>
              <a:ln w="2540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84784" name="Group 16"/>
              <p:cNvGrpSpPr>
                <a:grpSpLocks/>
              </p:cNvGrpSpPr>
              <p:nvPr/>
            </p:nvGrpSpPr>
            <p:grpSpPr bwMode="auto">
              <a:xfrm>
                <a:off x="1056" y="2256"/>
                <a:ext cx="1106" cy="231"/>
                <a:chOff x="1056" y="2208"/>
                <a:chExt cx="1106" cy="231"/>
              </a:xfrm>
            </p:grpSpPr>
            <p:sp>
              <p:nvSpPr>
                <p:cNvPr id="1184785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056" y="2304"/>
                  <a:ext cx="576" cy="48"/>
                </a:xfrm>
                <a:prstGeom prst="line">
                  <a:avLst/>
                </a:prstGeom>
                <a:noFill/>
                <a:ln w="22225">
                  <a:solidFill>
                    <a:srgbClr val="FF5050"/>
                  </a:solidFill>
                  <a:prstDash val="lgDash"/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84786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632" y="2208"/>
                  <a:ext cx="530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969696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it-IT" altLang="en-US">
                      <a:latin typeface="Comic Sans MS" panose="030F0702030302020204" pitchFamily="66" charset="0"/>
                    </a:rPr>
                    <a:t>issippi</a:t>
                  </a:r>
                  <a:endParaRPr lang="en-US" altLang="en-US">
                    <a:latin typeface="Comic Sans MS" panose="030F0702030302020204" pitchFamily="66" charset="0"/>
                  </a:endParaRPr>
                </a:p>
              </p:txBody>
            </p:sp>
          </p:grpSp>
          <p:grpSp>
            <p:nvGrpSpPr>
              <p:cNvPr id="1184787" name="Group 19"/>
              <p:cNvGrpSpPr>
                <a:grpSpLocks/>
              </p:cNvGrpSpPr>
              <p:nvPr/>
            </p:nvGrpSpPr>
            <p:grpSpPr bwMode="auto">
              <a:xfrm>
                <a:off x="1056" y="2400"/>
                <a:ext cx="1286" cy="231"/>
                <a:chOff x="1056" y="2208"/>
                <a:chExt cx="1286" cy="231"/>
              </a:xfrm>
            </p:grpSpPr>
            <p:sp>
              <p:nvSpPr>
                <p:cNvPr id="1184788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1056" y="2304"/>
                  <a:ext cx="576" cy="48"/>
                </a:xfrm>
                <a:prstGeom prst="line">
                  <a:avLst/>
                </a:prstGeom>
                <a:noFill/>
                <a:ln w="22225">
                  <a:solidFill>
                    <a:srgbClr val="FF5050"/>
                  </a:solidFill>
                  <a:prstDash val="lgDash"/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84789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632" y="2208"/>
                  <a:ext cx="710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969696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it-IT" altLang="en-US">
                      <a:latin typeface="Comic Sans MS" panose="030F0702030302020204" pitchFamily="66" charset="0"/>
                    </a:rPr>
                    <a:t>ississippi</a:t>
                  </a:r>
                  <a:endParaRPr lang="en-US" altLang="en-US">
                    <a:latin typeface="Comic Sans MS" panose="030F0702030302020204" pitchFamily="66" charset="0"/>
                  </a:endParaRPr>
                </a:p>
              </p:txBody>
            </p:sp>
          </p:grpSp>
        </p:grpSp>
        <p:sp>
          <p:nvSpPr>
            <p:cNvPr id="1184790" name="Oval 22"/>
            <p:cNvSpPr>
              <a:spLocks noChangeArrowheads="1"/>
            </p:cNvSpPr>
            <p:nvPr/>
          </p:nvSpPr>
          <p:spPr bwMode="auto">
            <a:xfrm>
              <a:off x="624" y="2400"/>
              <a:ext cx="240" cy="192"/>
            </a:xfrm>
            <a:prstGeom prst="ellipse">
              <a:avLst/>
            </a:prstGeom>
            <a:noFill/>
            <a:ln w="317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6969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84791" name="Text Box 23"/>
          <p:cNvSpPr txBox="1">
            <a:spLocks noChangeArrowheads="1"/>
          </p:cNvSpPr>
          <p:nvPr/>
        </p:nvSpPr>
        <p:spPr bwMode="auto">
          <a:xfrm>
            <a:off x="1562621" y="4576341"/>
            <a:ext cx="5595937" cy="66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it-IT" altLang="en-US"/>
              <a:t> </a:t>
            </a:r>
            <a:r>
              <a:rPr lang="it-IT" altLang="en-US">
                <a:latin typeface="Comic Sans MS" panose="030F0702030302020204" pitchFamily="66" charset="0"/>
              </a:rPr>
              <a:t>Does it exist a repeated substring of length ≥ L ?</a:t>
            </a:r>
          </a:p>
          <a:p>
            <a:pPr lvl="1">
              <a:lnSpc>
                <a:spcPct val="110000"/>
              </a:lnSpc>
              <a:buFontTx/>
              <a:buChar char="•"/>
            </a:pPr>
            <a:r>
              <a:rPr lang="it-IT" altLang="en-US">
                <a:latin typeface="Comic Sans MS" panose="030F0702030302020204" pitchFamily="66" charset="0"/>
              </a:rPr>
              <a:t> </a:t>
            </a:r>
            <a:r>
              <a:rPr lang="it-IT" altLang="en-US">
                <a:solidFill>
                  <a:srgbClr val="0033CC"/>
                </a:solidFill>
                <a:latin typeface="Comic Sans MS" panose="030F0702030302020204" pitchFamily="66" charset="0"/>
              </a:rPr>
              <a:t>Search for Lcp[i] </a:t>
            </a:r>
            <a:r>
              <a:rPr lang="it-IT" altLang="en-US">
                <a:solidFill>
                  <a:srgbClr val="0033CC"/>
                </a:solidFill>
              </a:rPr>
              <a:t>≥ L </a:t>
            </a:r>
          </a:p>
        </p:txBody>
      </p:sp>
      <p:sp>
        <p:nvSpPr>
          <p:cNvPr id="1184792" name="Text Box 24"/>
          <p:cNvSpPr txBox="1">
            <a:spLocks noChangeArrowheads="1"/>
          </p:cNvSpPr>
          <p:nvPr/>
        </p:nvSpPr>
        <p:spPr bwMode="auto">
          <a:xfrm>
            <a:off x="1562621" y="5368504"/>
            <a:ext cx="6623050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it-IT" altLang="en-US">
                <a:latin typeface="Comic Sans MS" panose="030F0702030302020204" pitchFamily="66" charset="0"/>
              </a:rPr>
              <a:t> Does it exist a substring of length ≥ L occurring ≥ C times ?</a:t>
            </a:r>
          </a:p>
          <a:p>
            <a:pPr lvl="1">
              <a:lnSpc>
                <a:spcPct val="120000"/>
              </a:lnSpc>
              <a:buFontTx/>
              <a:buChar char="•"/>
            </a:pPr>
            <a:r>
              <a:rPr lang="it-IT" altLang="en-US">
                <a:latin typeface="Comic Sans MS" panose="030F0702030302020204" pitchFamily="66" charset="0"/>
              </a:rPr>
              <a:t> </a:t>
            </a:r>
            <a:r>
              <a:rPr lang="it-IT" altLang="en-US">
                <a:solidFill>
                  <a:srgbClr val="0033CC"/>
                </a:solidFill>
                <a:latin typeface="Comic Sans MS" panose="030F0702030302020204" pitchFamily="66" charset="0"/>
              </a:rPr>
              <a:t>Search for Lcp[i,i+C-2] whose entries are ≥ L</a:t>
            </a:r>
          </a:p>
        </p:txBody>
      </p:sp>
      <p:sp>
        <p:nvSpPr>
          <p:cNvPr id="1184793" name="Text Box 25"/>
          <p:cNvSpPr txBox="1">
            <a:spLocks noChangeArrowheads="1"/>
          </p:cNvSpPr>
          <p:nvPr/>
        </p:nvSpPr>
        <p:spPr bwMode="auto">
          <a:xfrm>
            <a:off x="1634058" y="3784179"/>
            <a:ext cx="6610350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it-IT" altLang="en-US" dirty="0">
                <a:latin typeface="Comic Sans MS" panose="030F0702030302020204" pitchFamily="66" charset="0"/>
              </a:rPr>
              <a:t> How long </a:t>
            </a:r>
            <a:r>
              <a:rPr lang="it-IT" altLang="en-US" dirty="0" err="1">
                <a:latin typeface="Comic Sans MS" panose="030F0702030302020204" pitchFamily="66" charset="0"/>
              </a:rPr>
              <a:t>is</a:t>
            </a:r>
            <a:r>
              <a:rPr lang="it-IT" altLang="en-US" dirty="0">
                <a:latin typeface="Comic Sans MS" panose="030F0702030302020204" pitchFamily="66" charset="0"/>
              </a:rPr>
              <a:t> the common </a:t>
            </a:r>
            <a:r>
              <a:rPr lang="it-IT" altLang="en-US" dirty="0" err="1">
                <a:latin typeface="Comic Sans MS" panose="030F0702030302020204" pitchFamily="66" charset="0"/>
              </a:rPr>
              <a:t>prefix</a:t>
            </a:r>
            <a:r>
              <a:rPr lang="it-IT" altLang="en-US" dirty="0">
                <a:latin typeface="Comic Sans MS" panose="030F0702030302020204" pitchFamily="66" charset="0"/>
              </a:rPr>
              <a:t> </a:t>
            </a:r>
            <a:r>
              <a:rPr lang="it-IT" altLang="en-US" dirty="0" err="1">
                <a:latin typeface="Comic Sans MS" panose="030F0702030302020204" pitchFamily="66" charset="0"/>
              </a:rPr>
              <a:t>between</a:t>
            </a:r>
            <a:r>
              <a:rPr lang="it-IT" altLang="en-US" dirty="0">
                <a:latin typeface="Comic Sans MS" panose="030F0702030302020204" pitchFamily="66" charset="0"/>
              </a:rPr>
              <a:t> T[i,...] and T[j,...] ?</a:t>
            </a:r>
          </a:p>
          <a:p>
            <a:pPr lvl="1">
              <a:lnSpc>
                <a:spcPct val="120000"/>
              </a:lnSpc>
              <a:buFontTx/>
              <a:buChar char="•"/>
            </a:pPr>
            <a:r>
              <a:rPr lang="it-IT" altLang="en-US" dirty="0">
                <a:latin typeface="Comic Sans MS" panose="030F0702030302020204" pitchFamily="66" charset="0"/>
              </a:rPr>
              <a:t> </a:t>
            </a:r>
            <a:r>
              <a:rPr lang="it-IT" altLang="en-US" dirty="0" err="1">
                <a:solidFill>
                  <a:srgbClr val="0033CC"/>
                </a:solidFill>
                <a:latin typeface="Comic Sans MS" panose="030F0702030302020204" pitchFamily="66" charset="0"/>
              </a:rPr>
              <a:t>Min</a:t>
            </a:r>
            <a:r>
              <a:rPr lang="it-IT" altLang="en-US" dirty="0">
                <a:solidFill>
                  <a:srgbClr val="0033CC"/>
                </a:solidFill>
                <a:latin typeface="Comic Sans MS" panose="030F0702030302020204" pitchFamily="66" charset="0"/>
              </a:rPr>
              <a:t> of the </a:t>
            </a:r>
            <a:r>
              <a:rPr lang="it-IT" altLang="en-US" dirty="0" err="1">
                <a:solidFill>
                  <a:srgbClr val="0033CC"/>
                </a:solidFill>
                <a:latin typeface="Comic Sans MS" panose="030F0702030302020204" pitchFamily="66" charset="0"/>
              </a:rPr>
              <a:t>subarray</a:t>
            </a:r>
            <a:r>
              <a:rPr lang="it-IT" altLang="en-US" dirty="0">
                <a:solidFill>
                  <a:srgbClr val="0033CC"/>
                </a:solidFill>
                <a:latin typeface="Comic Sans MS" panose="030F0702030302020204" pitchFamily="66" charset="0"/>
              </a:rPr>
              <a:t> </a:t>
            </a:r>
            <a:r>
              <a:rPr lang="it-IT" altLang="en-US" dirty="0" err="1">
                <a:solidFill>
                  <a:srgbClr val="0033CC"/>
                </a:solidFill>
                <a:latin typeface="Comic Sans MS" panose="030F0702030302020204" pitchFamily="66" charset="0"/>
              </a:rPr>
              <a:t>Lcp</a:t>
            </a:r>
            <a:r>
              <a:rPr lang="it-IT" altLang="en-US" dirty="0">
                <a:solidFill>
                  <a:srgbClr val="0033CC"/>
                </a:solidFill>
                <a:latin typeface="Comic Sans MS" panose="030F0702030302020204" pitchFamily="66" charset="0"/>
              </a:rPr>
              <a:t>[</a:t>
            </a:r>
            <a:r>
              <a:rPr lang="it-IT" altLang="en-US" dirty="0" err="1">
                <a:solidFill>
                  <a:srgbClr val="0033CC"/>
                </a:solidFill>
                <a:latin typeface="Comic Sans MS" panose="030F0702030302020204" pitchFamily="66" charset="0"/>
              </a:rPr>
              <a:t>h,k</a:t>
            </a:r>
            <a:r>
              <a:rPr lang="it-IT" altLang="en-US" dirty="0">
                <a:solidFill>
                  <a:srgbClr val="0033CC"/>
                </a:solidFill>
                <a:latin typeface="Comic Sans MS" panose="030F0702030302020204" pitchFamily="66" charset="0"/>
              </a:rPr>
              <a:t>] s.t. SA[h]=i and SA[k]=j.</a:t>
            </a:r>
          </a:p>
        </p:txBody>
      </p:sp>
    </p:spTree>
    <p:extLst>
      <p:ext uri="{BB962C8B-B14F-4D97-AF65-F5344CB8AC3E}">
        <p14:creationId xmlns:p14="http://schemas.microsoft.com/office/powerpoint/2010/main" val="34623351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7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4791" grpId="0" build="allAtOnce"/>
      <p:bldP spid="1184792" grpId="0" build="allAtOnce"/>
      <p:bldP spid="118479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2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7772400" cy="720725"/>
          </a:xfrm>
        </p:spPr>
        <p:txBody>
          <a:bodyPr/>
          <a:lstStyle/>
          <a:p>
            <a:pPr eaLnBrk="1" hangingPunct="1"/>
            <a:r>
              <a:rPr lang="it-IT" sz="3100" dirty="0" smtClean="0"/>
              <a:t>Giovanni </a:t>
            </a:r>
            <a:r>
              <a:rPr lang="it-IT" sz="3100" dirty="0" err="1" smtClean="0"/>
              <a:t>Manzini’s</a:t>
            </a:r>
            <a:r>
              <a:rPr lang="it-IT" sz="3100" dirty="0" smtClean="0"/>
              <a:t> page</a:t>
            </a:r>
          </a:p>
        </p:txBody>
      </p:sp>
      <p:sp>
        <p:nvSpPr>
          <p:cNvPr id="990210" name="Text Box 3"/>
          <p:cNvSpPr txBox="1">
            <a:spLocks noChangeArrowheads="1"/>
          </p:cNvSpPr>
          <p:nvPr/>
        </p:nvSpPr>
        <p:spPr bwMode="auto">
          <a:xfrm>
            <a:off x="663575" y="18621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 sz="240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/>
          <a:srcRect l="510" t="13931" r="3363" b="3876"/>
          <a:stretch/>
        </p:blipFill>
        <p:spPr>
          <a:xfrm>
            <a:off x="395536" y="1700808"/>
            <a:ext cx="8504267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94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72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Data Compression</a:t>
            </a:r>
            <a:endParaRPr lang="en-US" sz="5400" dirty="0" smtClean="0"/>
          </a:p>
        </p:txBody>
      </p:sp>
      <p:sp>
        <p:nvSpPr>
          <p:cNvPr id="96973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Can we use simpler 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Repetition detectors?</a:t>
            </a:r>
          </a:p>
        </p:txBody>
      </p:sp>
    </p:spTree>
    <p:extLst>
      <p:ext uri="{BB962C8B-B14F-4D97-AF65-F5344CB8AC3E}">
        <p14:creationId xmlns:p14="http://schemas.microsoft.com/office/powerpoint/2010/main" val="248330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lnDef>
  </a:objectDefaults>
  <a:extraClrSchemeLst>
    <a:extraClrScheme>
      <a:clrScheme name="Default Desig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19387</TotalTime>
  <Words>1522</Words>
  <Application>Microsoft Office PowerPoint</Application>
  <PresentationFormat>Presentazione su schermo (4:3)</PresentationFormat>
  <Paragraphs>479</Paragraphs>
  <Slides>24</Slides>
  <Notes>24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6" baseType="lpstr">
      <vt:lpstr>Arial</vt:lpstr>
      <vt:lpstr>Capitals</vt:lpstr>
      <vt:lpstr>Comic Sans MS</vt:lpstr>
      <vt:lpstr>Courier New</vt:lpstr>
      <vt:lpstr>Lucida Sans</vt:lpstr>
      <vt:lpstr>Monotype Sorts</vt:lpstr>
      <vt:lpstr>Symbol</vt:lpstr>
      <vt:lpstr>Tahoma</vt:lpstr>
      <vt:lpstr>Times New Roman</vt:lpstr>
      <vt:lpstr>Wingdings</vt:lpstr>
      <vt:lpstr>Wingdings 2</vt:lpstr>
      <vt:lpstr>Default Design</vt:lpstr>
      <vt:lpstr>Text Indexing</vt:lpstr>
      <vt:lpstr>Basic notation and facts</vt:lpstr>
      <vt:lpstr>The Suffix Array</vt:lpstr>
      <vt:lpstr>Searching a pattern</vt:lpstr>
      <vt:lpstr>Searching a pattern</vt:lpstr>
      <vt:lpstr>Listing of the occurrences</vt:lpstr>
      <vt:lpstr>Text mining</vt:lpstr>
      <vt:lpstr>Giovanni Manzini’s page</vt:lpstr>
      <vt:lpstr>Data Compression</vt:lpstr>
      <vt:lpstr>Simple compressors: too simple?</vt:lpstr>
      <vt:lpstr>Move to Front Coding</vt:lpstr>
      <vt:lpstr>Run Length Encoding  (RLE)</vt:lpstr>
      <vt:lpstr>Data Compression</vt:lpstr>
      <vt:lpstr>The Burrows-Wheeler Transform   (1994)</vt:lpstr>
      <vt:lpstr>A famous example</vt:lpstr>
      <vt:lpstr>Compressing L seems promising...</vt:lpstr>
      <vt:lpstr>How to compute the BWT ?</vt:lpstr>
      <vt:lpstr>A useful tool:  L  F mapping</vt:lpstr>
      <vt:lpstr>The BWT is invertible</vt:lpstr>
      <vt:lpstr>You find this in your Linux distribution</vt:lpstr>
      <vt:lpstr>Data Compression</vt:lpstr>
      <vt:lpstr>Decompress any substring</vt:lpstr>
      <vt:lpstr>Substring search in T  (Count the pattern occurrences)</vt:lpstr>
      <vt:lpstr>Presentazione standard di PowerPoint</vt:lpstr>
    </vt:vector>
  </TitlesOfParts>
  <Company>Stanford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Algorithmics</dc:title>
  <dc:creator>Paolo Ferragina</dc:creator>
  <cp:lastModifiedBy>Paolo Ferragina</cp:lastModifiedBy>
  <cp:revision>1602</cp:revision>
  <cp:lastPrinted>2014-08-03T10:07:51Z</cp:lastPrinted>
  <dcterms:created xsi:type="dcterms:W3CDTF">2002-09-18T16:13:07Z</dcterms:created>
  <dcterms:modified xsi:type="dcterms:W3CDTF">2014-09-30T15:05:50Z</dcterms:modified>
</cp:coreProperties>
</file>